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6"/>
  </p:notesMasterIdLst>
  <p:handoutMasterIdLst>
    <p:handoutMasterId r:id="rId117"/>
  </p:handoutMasterIdLst>
  <p:sldIdLst>
    <p:sldId id="258"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0" r:id="rId51"/>
    <p:sldId id="321" r:id="rId52"/>
    <p:sldId id="322" r:id="rId53"/>
    <p:sldId id="323" r:id="rId54"/>
    <p:sldId id="324" r:id="rId55"/>
    <p:sldId id="325" r:id="rId56"/>
    <p:sldId id="326" r:id="rId57"/>
    <p:sldId id="327" r:id="rId58"/>
    <p:sldId id="328" r:id="rId59"/>
    <p:sldId id="329" r:id="rId60"/>
    <p:sldId id="330" r:id="rId61"/>
    <p:sldId id="331" r:id="rId62"/>
    <p:sldId id="332" r:id="rId63"/>
    <p:sldId id="333" r:id="rId64"/>
    <p:sldId id="334" r:id="rId65"/>
    <p:sldId id="335" r:id="rId66"/>
    <p:sldId id="336" r:id="rId67"/>
    <p:sldId id="337" r:id="rId68"/>
    <p:sldId id="338" r:id="rId69"/>
    <p:sldId id="339" r:id="rId70"/>
    <p:sldId id="340" r:id="rId71"/>
    <p:sldId id="341" r:id="rId72"/>
    <p:sldId id="342" r:id="rId73"/>
    <p:sldId id="343" r:id="rId74"/>
    <p:sldId id="344" r:id="rId75"/>
    <p:sldId id="345" r:id="rId76"/>
    <p:sldId id="346" r:id="rId77"/>
    <p:sldId id="347" r:id="rId78"/>
    <p:sldId id="348" r:id="rId79"/>
    <p:sldId id="349" r:id="rId80"/>
    <p:sldId id="350" r:id="rId81"/>
    <p:sldId id="351" r:id="rId82"/>
    <p:sldId id="352" r:id="rId83"/>
    <p:sldId id="353" r:id="rId84"/>
    <p:sldId id="354" r:id="rId85"/>
    <p:sldId id="355" r:id="rId86"/>
    <p:sldId id="356" r:id="rId87"/>
    <p:sldId id="357" r:id="rId88"/>
    <p:sldId id="359" r:id="rId89"/>
    <p:sldId id="360" r:id="rId90"/>
    <p:sldId id="361" r:id="rId91"/>
    <p:sldId id="363" r:id="rId92"/>
    <p:sldId id="364" r:id="rId93"/>
    <p:sldId id="365" r:id="rId94"/>
    <p:sldId id="367" r:id="rId95"/>
    <p:sldId id="368" r:id="rId96"/>
    <p:sldId id="369" r:id="rId97"/>
    <p:sldId id="371" r:id="rId98"/>
    <p:sldId id="372" r:id="rId99"/>
    <p:sldId id="373" r:id="rId100"/>
    <p:sldId id="375" r:id="rId101"/>
    <p:sldId id="376" r:id="rId102"/>
    <p:sldId id="377" r:id="rId103"/>
    <p:sldId id="379" r:id="rId104"/>
    <p:sldId id="380" r:id="rId105"/>
    <p:sldId id="381" r:id="rId106"/>
    <p:sldId id="383" r:id="rId107"/>
    <p:sldId id="384" r:id="rId108"/>
    <p:sldId id="385" r:id="rId109"/>
    <p:sldId id="387" r:id="rId110"/>
    <p:sldId id="388" r:id="rId111"/>
    <p:sldId id="389" r:id="rId112"/>
    <p:sldId id="391" r:id="rId113"/>
    <p:sldId id="392" r:id="rId114"/>
    <p:sldId id="393" r:id="rId1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20">
          <p15:clr>
            <a:srgbClr val="A4A3A4"/>
          </p15:clr>
        </p15:guide>
        <p15:guide id="2" pos="56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4"/>
    <a:srgbClr val="FFFFFF"/>
    <a:srgbClr val="FFC425"/>
    <a:srgbClr val="E5E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23896F-10E7-2D49-846B-72D7F9445F20}" v="7" dt="2020-12-18T18:17:37.491"/>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57" autoAdjust="0"/>
    <p:restoredTop sz="73333" autoAdjust="0"/>
  </p:normalViewPr>
  <p:slideViewPr>
    <p:cSldViewPr snapToGrid="0">
      <p:cViewPr varScale="1">
        <p:scale>
          <a:sx n="92" d="100"/>
          <a:sy n="92" d="100"/>
        </p:scale>
        <p:origin x="792" y="176"/>
      </p:cViewPr>
      <p:guideLst>
        <p:guide orient="horz" pos="920"/>
        <p:guide pos="568"/>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handoutMaster" Target="handoutMasters/handout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microsoft.com/office/2015/10/relationships/revisionInfo" Target="revisionInfo.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viewProps" Target="view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Leeber" userId="15028f3c-0a13-4345-9369-dac953ae4f16" providerId="ADAL" clId="{EA23896F-10E7-2D49-846B-72D7F9445F20}"/>
    <pc:docChg chg="undo redo custSel modSld modMainMaster">
      <pc:chgData name="Kathryn Leeber" userId="15028f3c-0a13-4345-9369-dac953ae4f16" providerId="ADAL" clId="{EA23896F-10E7-2D49-846B-72D7F9445F20}" dt="2020-12-18T18:17:37.491" v="26" actId="1036"/>
      <pc:docMkLst>
        <pc:docMk/>
      </pc:docMkLst>
      <pc:sldChg chg="modSp mod">
        <pc:chgData name="Kathryn Leeber" userId="15028f3c-0a13-4345-9369-dac953ae4f16" providerId="ADAL" clId="{EA23896F-10E7-2D49-846B-72D7F9445F20}" dt="2020-12-18T18:16:14.825" v="5" actId="20577"/>
        <pc:sldMkLst>
          <pc:docMk/>
          <pc:sldMk cId="0" sldId="278"/>
        </pc:sldMkLst>
        <pc:spChg chg="mod">
          <ac:chgData name="Kathryn Leeber" userId="15028f3c-0a13-4345-9369-dac953ae4f16" providerId="ADAL" clId="{EA23896F-10E7-2D49-846B-72D7F9445F20}" dt="2020-12-18T18:16:14.825" v="5" actId="20577"/>
          <ac:spMkLst>
            <pc:docMk/>
            <pc:sldMk cId="0" sldId="278"/>
            <ac:spMk id="3" creationId="{00000000-0000-0000-0000-000000000000}"/>
          </ac:spMkLst>
        </pc:spChg>
      </pc:sldChg>
      <pc:sldChg chg="modSp mod">
        <pc:chgData name="Kathryn Leeber" userId="15028f3c-0a13-4345-9369-dac953ae4f16" providerId="ADAL" clId="{EA23896F-10E7-2D49-846B-72D7F9445F20}" dt="2020-12-18T18:17:04.099" v="21" actId="20577"/>
        <pc:sldMkLst>
          <pc:docMk/>
          <pc:sldMk cId="0" sldId="287"/>
        </pc:sldMkLst>
        <pc:spChg chg="mod">
          <ac:chgData name="Kathryn Leeber" userId="15028f3c-0a13-4345-9369-dac953ae4f16" providerId="ADAL" clId="{EA23896F-10E7-2D49-846B-72D7F9445F20}" dt="2020-12-18T18:17:04.099" v="21" actId="20577"/>
          <ac:spMkLst>
            <pc:docMk/>
            <pc:sldMk cId="0" sldId="287"/>
            <ac:spMk id="2" creationId="{00000000-0000-0000-0000-000000000000}"/>
          </ac:spMkLst>
        </pc:spChg>
        <pc:picChg chg="mod">
          <ac:chgData name="Kathryn Leeber" userId="15028f3c-0a13-4345-9369-dac953ae4f16" providerId="ADAL" clId="{EA23896F-10E7-2D49-846B-72D7F9445F20}" dt="2020-12-18T18:16:31.234" v="7" actId="1076"/>
          <ac:picMkLst>
            <pc:docMk/>
            <pc:sldMk cId="0" sldId="287"/>
            <ac:picMk id="3074" creationId="{00000000-0000-0000-0000-000000000000}"/>
          </ac:picMkLst>
        </pc:picChg>
      </pc:sldChg>
      <pc:sldChg chg="modSp">
        <pc:chgData name="Kathryn Leeber" userId="15028f3c-0a13-4345-9369-dac953ae4f16" providerId="ADAL" clId="{EA23896F-10E7-2D49-846B-72D7F9445F20}" dt="2020-12-18T18:17:37.491" v="26" actId="1036"/>
        <pc:sldMkLst>
          <pc:docMk/>
          <pc:sldMk cId="0" sldId="326"/>
        </pc:sldMkLst>
        <pc:picChg chg="mod">
          <ac:chgData name="Kathryn Leeber" userId="15028f3c-0a13-4345-9369-dac953ae4f16" providerId="ADAL" clId="{EA23896F-10E7-2D49-846B-72D7F9445F20}" dt="2020-12-18T18:17:37.491" v="26" actId="1036"/>
          <ac:picMkLst>
            <pc:docMk/>
            <pc:sldMk cId="0" sldId="326"/>
            <ac:picMk id="8194" creationId="{00000000-0000-0000-0000-000000000000}"/>
          </ac:picMkLst>
        </pc:picChg>
      </pc:sldChg>
      <pc:sldMasterChg chg="modSp mod modSldLayout">
        <pc:chgData name="Kathryn Leeber" userId="15028f3c-0a13-4345-9369-dac953ae4f16" providerId="ADAL" clId="{EA23896F-10E7-2D49-846B-72D7F9445F20}" dt="2020-12-18T18:16:01.079" v="3" actId="20577"/>
        <pc:sldMasterMkLst>
          <pc:docMk/>
          <pc:sldMasterMk cId="2871921020" sldId="2147483648"/>
        </pc:sldMasterMkLst>
        <pc:spChg chg="mod">
          <ac:chgData name="Kathryn Leeber" userId="15028f3c-0a13-4345-9369-dac953ae4f16" providerId="ADAL" clId="{EA23896F-10E7-2D49-846B-72D7F9445F20}" dt="2020-12-18T18:16:01.079" v="3" actId="20577"/>
          <ac:spMkLst>
            <pc:docMk/>
            <pc:sldMasterMk cId="2871921020" sldId="2147483648"/>
            <ac:spMk id="7" creationId="{21F38BD8-3F75-CE4C-AFEF-0C6B45F77F8C}"/>
          </ac:spMkLst>
        </pc:spChg>
        <pc:sldLayoutChg chg="modSp mod">
          <pc:chgData name="Kathryn Leeber" userId="15028f3c-0a13-4345-9369-dac953ae4f16" providerId="ADAL" clId="{EA23896F-10E7-2D49-846B-72D7F9445F20}" dt="2020-12-18T18:15:56.997" v="1" actId="20577"/>
          <pc:sldLayoutMkLst>
            <pc:docMk/>
            <pc:sldMasterMk cId="2871921020" sldId="2147483648"/>
            <pc:sldLayoutMk cId="3047549913" sldId="2147483649"/>
          </pc:sldLayoutMkLst>
          <pc:spChg chg="mod">
            <ac:chgData name="Kathryn Leeber" userId="15028f3c-0a13-4345-9369-dac953ae4f16" providerId="ADAL" clId="{EA23896F-10E7-2D49-846B-72D7F9445F20}" dt="2020-12-18T18:15:56.997" v="1" actId="20577"/>
            <ac:spMkLst>
              <pc:docMk/>
              <pc:sldMasterMk cId="2871921020" sldId="2147483648"/>
              <pc:sldLayoutMk cId="3047549913" sldId="2147483649"/>
              <ac:spMk id="17" creationId="{BEEECFBC-FB4D-9945-A4FF-28E342055AC3}"/>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latin typeface="Arial" panose="020B0604020202020204" pitchFamily="34" charset="0"/>
              </a:rPr>
              <a:t>12/18/20</a:t>
            </a:fld>
            <a:endParaRPr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latin typeface="Arial" panose="020B0604020202020204" pitchFamily="34" charset="0"/>
              </a:rPr>
              <a:t>‹#›</a:t>
            </a:fld>
            <a:endParaRPr dirty="0">
              <a:latin typeface="Arial" panose="020B0604020202020204" pitchFamily="34" charset="0"/>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37F6C43-988E-4257-9A1C-C162EF036D58}" type="datetimeFigureOut">
              <a:rPr lang="en-US" smtClean="0"/>
              <a:pPr/>
              <a:t>12/18/20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ED491D0-8E1B-49C7-849B-A28568D94497}" type="slidenum">
              <a:rPr lang="en-US" smtClean="0"/>
              <a:pPr/>
              <a:t>‹#›</a:t>
            </a:fld>
            <a:endParaRPr lang="en-US"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a:t>
            </a:r>
          </a:p>
          <a:p>
            <a:endParaRPr lang="en-US" altLang="en-US" b="1" dirty="0">
              <a:latin typeface="Times New Roman" charset="0"/>
              <a:ea typeface="MS PGothic" charset="-128"/>
            </a:endParaRPr>
          </a:p>
          <a:p>
            <a:r>
              <a:rPr lang="en-US" altLang="en-US" dirty="0">
                <a:latin typeface="Times New Roman" charset="0"/>
                <a:ea typeface="MS PGothic" charset="-128"/>
              </a:rPr>
              <a:t>Trauma</a:t>
            </a:r>
          </a:p>
          <a:p>
            <a:r>
              <a:rPr lang="en-US" altLang="en-US" dirty="0">
                <a:latin typeface="Times New Roman" charset="0"/>
                <a:ea typeface="MS PGothic" charset="-128"/>
              </a:rPr>
              <a:t>Applies fundamental knowledge to provide basic emergency care and transportation based on assessment findings for an acutely injured patient.</a:t>
            </a:r>
          </a:p>
          <a:p>
            <a:endParaRPr lang="en-US" altLang="en-US" dirty="0">
              <a:latin typeface="Times New Roman" charset="0"/>
              <a:ea typeface="MS PGothic" charset="-128"/>
            </a:endParaRPr>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790CB88-7E88-5B47-8611-07937D17F206}" type="slidenum">
              <a:rPr lang="en-US" altLang="en-US" sz="1200"/>
              <a:pPr eaLnBrk="1" hangingPunct="1"/>
              <a:t>2</a:t>
            </a:fld>
            <a:endParaRPr lang="en-US" altLang="en-US" sz="1200" dirty="0"/>
          </a:p>
        </p:txBody>
      </p:sp>
    </p:spTree>
    <p:extLst>
      <p:ext uri="{BB962C8B-B14F-4D97-AF65-F5344CB8AC3E}">
        <p14:creationId xmlns:p14="http://schemas.microsoft.com/office/powerpoint/2010/main" val="1250622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These figures show the hollow organs and solid organs of the abdomen.</a:t>
            </a:r>
          </a:p>
        </p:txBody>
      </p:sp>
      <p:sp>
        <p:nvSpPr>
          <p:cNvPr id="151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5CDA226-F646-0A4C-88B6-E42F3E473C4C}" type="slidenum">
              <a:rPr lang="en-US" altLang="en-US" sz="1200"/>
              <a:pPr eaLnBrk="1" hangingPunct="1"/>
              <a:t>11</a:t>
            </a:fld>
            <a:endParaRPr lang="en-US" altLang="en-US" sz="1200" dirty="0"/>
          </a:p>
        </p:txBody>
      </p:sp>
    </p:spTree>
    <p:extLst>
      <p:ext uri="{BB962C8B-B14F-4D97-AF65-F5344CB8AC3E}">
        <p14:creationId xmlns:p14="http://schemas.microsoft.com/office/powerpoint/2010/main" val="659324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The solid organs of the abdomen include the liver, spleen, pancreas, and kidneys.</a:t>
            </a:r>
            <a:endParaRPr lang="en-IN" altLang="en-US" dirty="0">
              <a:latin typeface="Times New Roman" charset="0"/>
              <a:ea typeface="MS PGothic" charset="-128"/>
            </a:endParaRPr>
          </a:p>
          <a:p>
            <a:r>
              <a:rPr lang="en-US" altLang="en-US" dirty="0">
                <a:latin typeface="Times New Roman" charset="0"/>
                <a:ea typeface="MS PGothic" charset="-128"/>
              </a:rPr>
              <a:t>       a.   These organs perform the chemical work of the body.</a:t>
            </a:r>
            <a:endParaRPr lang="en-IN" altLang="en-US" dirty="0">
              <a:latin typeface="Times New Roman" charset="0"/>
              <a:ea typeface="MS PGothic" charset="-128"/>
            </a:endParaRPr>
          </a:p>
          <a:p>
            <a:r>
              <a:rPr lang="en-US" altLang="en-US" dirty="0">
                <a:latin typeface="Times New Roman" charset="0"/>
                <a:ea typeface="MS PGothic" charset="-128"/>
              </a:rPr>
              <a:t>              i.    Enzyme production</a:t>
            </a:r>
            <a:endParaRPr lang="en-IN" altLang="en-US" dirty="0">
              <a:latin typeface="Times New Roman" charset="0"/>
              <a:ea typeface="MS PGothic" charset="-128"/>
            </a:endParaRPr>
          </a:p>
          <a:p>
            <a:r>
              <a:rPr lang="en-US" altLang="en-US" dirty="0">
                <a:latin typeface="Times New Roman" charset="0"/>
                <a:ea typeface="MS PGothic" charset="-128"/>
              </a:rPr>
              <a:t>              ii.   Blood cleansing</a:t>
            </a:r>
            <a:endParaRPr lang="en-IN" altLang="en-US" dirty="0">
              <a:latin typeface="Times New Roman" charset="0"/>
              <a:ea typeface="MS PGothic" charset="-128"/>
            </a:endParaRPr>
          </a:p>
          <a:p>
            <a:r>
              <a:rPr lang="en-US" altLang="en-US" dirty="0">
                <a:latin typeface="Times New Roman" charset="0"/>
                <a:ea typeface="MS PGothic" charset="-128"/>
              </a:rPr>
              <a:t>              iii.  Endocrine function </a:t>
            </a:r>
          </a:p>
          <a:p>
            <a:r>
              <a:rPr lang="en-US" altLang="en-US" dirty="0">
                <a:latin typeface="Times New Roman" charset="0"/>
                <a:ea typeface="MS PGothic" charset="-128"/>
              </a:rPr>
              <a:t>              iv.  Energy production</a:t>
            </a:r>
            <a:endParaRPr lang="en-IN" altLang="en-US" dirty="0">
              <a:latin typeface="Times New Roman" charset="0"/>
              <a:ea typeface="MS PGothic" charset="-128"/>
            </a:endParaRPr>
          </a:p>
          <a:p>
            <a:r>
              <a:rPr lang="en-US" altLang="en-US" dirty="0">
                <a:latin typeface="Times New Roman" charset="0"/>
                <a:ea typeface="MS PGothic" charset="-128"/>
              </a:rPr>
              <a:t>       b.    Because of their rich blood supply, hemorrhage of solid organs can be severe.</a:t>
            </a:r>
          </a:p>
          <a:p>
            <a:r>
              <a:rPr lang="en-US" sz="1200" kern="1200" dirty="0">
                <a:solidFill>
                  <a:schemeClr val="tx1"/>
                </a:solidFill>
                <a:effectLst/>
                <a:latin typeface="Times New Roman" pitchFamily="18" charset="0"/>
                <a:ea typeface="MS PGothic" pitchFamily="34" charset="-128"/>
                <a:cs typeface="+mn-cs"/>
              </a:rPr>
              <a:t> 3.   Retroperitoneal space is in the posterior aspect of the abdomen and behind the peritoneum.</a:t>
            </a:r>
          </a:p>
          <a:p>
            <a:r>
              <a:rPr lang="en-US" sz="1200" kern="1200" dirty="0">
                <a:solidFill>
                  <a:schemeClr val="tx1"/>
                </a:solidFill>
                <a:effectLst/>
                <a:latin typeface="Times New Roman" pitchFamily="18" charset="0"/>
                <a:ea typeface="MS PGothic" pitchFamily="34" charset="-128"/>
                <a:cs typeface="+mn-cs"/>
              </a:rPr>
              <a:t>       a.   Contains the kidneys, ureters, urinary bladder, and the majority of the pancreas.</a:t>
            </a:r>
            <a:r>
              <a:rPr lang="en-US" altLang="en-US" dirty="0">
                <a:latin typeface="Times New Roman" charset="0"/>
                <a:ea typeface="MS PGothic" charset="-128"/>
              </a:rPr>
              <a:t>	</a:t>
            </a:r>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737AB84-F017-9E4D-B255-856826175A91}" type="slidenum">
              <a:rPr lang="en-US" altLang="en-US" sz="1200"/>
              <a:pPr eaLnBrk="1" hangingPunct="1"/>
              <a:t>12</a:t>
            </a:fld>
            <a:endParaRPr lang="en-US" altLang="en-US" sz="1200" dirty="0"/>
          </a:p>
        </p:txBody>
      </p:sp>
    </p:spTree>
    <p:extLst>
      <p:ext uri="{BB962C8B-B14F-4D97-AF65-F5344CB8AC3E}">
        <p14:creationId xmlns:p14="http://schemas.microsoft.com/office/powerpoint/2010/main" val="247757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III. Injuries to the Abdomen</a:t>
            </a:r>
          </a:p>
          <a:p>
            <a:r>
              <a:rPr lang="en-US" altLang="en-US" dirty="0">
                <a:latin typeface="Times New Roman" charset="0"/>
                <a:ea typeface="MS PGothic" charset="-128"/>
              </a:rPr>
              <a:t>A.    Abdominal injuries are considered either open or closed and can involve hollow and/or solid organs.</a:t>
            </a:r>
            <a:endParaRPr lang="en-US" altLang="en-US" b="1" dirty="0">
              <a:latin typeface="Times New Roman" charset="0"/>
              <a:ea typeface="MS PGothic" charset="-128"/>
            </a:endParaRPr>
          </a:p>
          <a:p>
            <a:endParaRPr lang="en-US" altLang="en-US" dirty="0">
              <a:latin typeface="Times New Roman" charset="0"/>
              <a:ea typeface="MS PGothic" charset="-128"/>
            </a:endParaRPr>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79202BB-28D9-1C43-8B97-814A4F895F0F}" type="slidenum">
              <a:rPr lang="en-US" altLang="en-US" sz="1200"/>
              <a:pPr eaLnBrk="1" hangingPunct="1"/>
              <a:t>13</a:t>
            </a:fld>
            <a:endParaRPr lang="en-US" altLang="en-US" sz="1200" dirty="0"/>
          </a:p>
        </p:txBody>
      </p:sp>
    </p:spTree>
    <p:extLst>
      <p:ext uri="{BB962C8B-B14F-4D97-AF65-F5344CB8AC3E}">
        <p14:creationId xmlns:p14="http://schemas.microsoft.com/office/powerpoint/2010/main" val="83191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Closed abdominal injuries</a:t>
            </a:r>
            <a:endParaRPr lang="en-IN" altLang="en-US" b="1" dirty="0">
              <a:latin typeface="Times New Roman" charset="0"/>
              <a:ea typeface="MS PGothic" charset="-128"/>
            </a:endParaRPr>
          </a:p>
          <a:p>
            <a:r>
              <a:rPr lang="en-US" altLang="en-US" dirty="0">
                <a:latin typeface="Times New Roman" charset="0"/>
                <a:ea typeface="MS PGothic" charset="-128"/>
              </a:rPr>
              <a:t>       1.    Blunt trauma to abdomen</a:t>
            </a:r>
            <a:endParaRPr lang="en-IN" altLang="en-US" dirty="0">
              <a:latin typeface="Times New Roman" charset="0"/>
              <a:ea typeface="MS PGothic" charset="-128"/>
            </a:endParaRPr>
          </a:p>
          <a:p>
            <a:r>
              <a:rPr lang="en-US" altLang="en-US" dirty="0">
                <a:latin typeface="Times New Roman" charset="0"/>
                <a:ea typeface="MS PGothic" charset="-128"/>
              </a:rPr>
              <a:t>       2.    MOIs capable of causing closed injuries:</a:t>
            </a:r>
            <a:endParaRPr lang="en-IN" altLang="en-US" dirty="0">
              <a:latin typeface="Times New Roman" charset="0"/>
              <a:ea typeface="MS PGothic" charset="-128"/>
            </a:endParaRPr>
          </a:p>
          <a:p>
            <a:r>
              <a:rPr lang="en-US" sz="1200" kern="1200" dirty="0">
                <a:solidFill>
                  <a:schemeClr val="tx1"/>
                </a:solidFill>
                <a:effectLst/>
                <a:latin typeface="Times New Roman" charset="0"/>
                <a:ea typeface="MS PGothic" charset="-128"/>
                <a:cs typeface="+mn-cs"/>
              </a:rPr>
              <a:t>              </a:t>
            </a:r>
            <a:r>
              <a:rPr lang="en-US" sz="1200" kern="1200" dirty="0">
                <a:solidFill>
                  <a:schemeClr val="tx1"/>
                </a:solidFill>
                <a:effectLst/>
                <a:latin typeface="Times New Roman" pitchFamily="18" charset="0"/>
                <a:ea typeface="MS PGothic" pitchFamily="34" charset="-128"/>
                <a:cs typeface="+mn-cs"/>
              </a:rPr>
              <a:t>a.   Motor vehicle crashes</a:t>
            </a:r>
          </a:p>
          <a:p>
            <a:r>
              <a:rPr lang="en-US" sz="1200" kern="1200" dirty="0">
                <a:solidFill>
                  <a:schemeClr val="tx1"/>
                </a:solidFill>
                <a:effectLst/>
                <a:latin typeface="Times New Roman" pitchFamily="18" charset="0"/>
                <a:ea typeface="MS PGothic" pitchFamily="34" charset="-128"/>
                <a:cs typeface="+mn-cs"/>
              </a:rPr>
              <a:t>              b.   Motorcycle crashes</a:t>
            </a:r>
          </a:p>
          <a:p>
            <a:r>
              <a:rPr lang="en-US" sz="1200" kern="1200" dirty="0">
                <a:solidFill>
                  <a:schemeClr val="tx1"/>
                </a:solidFill>
                <a:effectLst/>
                <a:latin typeface="Times New Roman" pitchFamily="18" charset="0"/>
                <a:ea typeface="MS PGothic" pitchFamily="34" charset="-128"/>
                <a:cs typeface="+mn-cs"/>
              </a:rPr>
              <a:t>              c.   Falls</a:t>
            </a:r>
          </a:p>
          <a:p>
            <a:r>
              <a:rPr lang="en-US" sz="1200" kern="1200" dirty="0">
                <a:solidFill>
                  <a:schemeClr val="tx1"/>
                </a:solidFill>
                <a:effectLst/>
                <a:latin typeface="Times New Roman" pitchFamily="18" charset="0"/>
                <a:ea typeface="MS PGothic" pitchFamily="34" charset="-128"/>
                <a:cs typeface="+mn-cs"/>
              </a:rPr>
              <a:t>              d.   Blast injuries</a:t>
            </a:r>
          </a:p>
          <a:p>
            <a:r>
              <a:rPr lang="en-US" sz="1200" kern="1200" dirty="0">
                <a:solidFill>
                  <a:schemeClr val="tx1"/>
                </a:solidFill>
                <a:effectLst/>
                <a:latin typeface="Times New Roman" pitchFamily="18" charset="0"/>
                <a:ea typeface="MS PGothic" pitchFamily="34" charset="-128"/>
                <a:cs typeface="+mn-cs"/>
              </a:rPr>
              <a:t>              e.   Pedestrian versus bicycle</a:t>
            </a:r>
          </a:p>
          <a:p>
            <a:r>
              <a:rPr lang="en-US" sz="1200" kern="1200" dirty="0">
                <a:solidFill>
                  <a:schemeClr val="tx1"/>
                </a:solidFill>
                <a:effectLst/>
                <a:latin typeface="Times New Roman" pitchFamily="18" charset="0"/>
                <a:ea typeface="MS PGothic" pitchFamily="34" charset="-128"/>
                <a:cs typeface="+mn-cs"/>
              </a:rPr>
              <a:t>              f.    Rapid deceleration</a:t>
            </a:r>
          </a:p>
          <a:p>
            <a:r>
              <a:rPr lang="en-US" sz="1200" kern="1200" dirty="0">
                <a:solidFill>
                  <a:schemeClr val="tx1"/>
                </a:solidFill>
                <a:effectLst/>
                <a:latin typeface="Times New Roman" pitchFamily="18" charset="0"/>
                <a:ea typeface="MS PGothic" pitchFamily="34" charset="-128"/>
                <a:cs typeface="+mn-cs"/>
              </a:rPr>
              <a:t>              g.   Compression</a:t>
            </a:r>
          </a:p>
          <a:p>
            <a:r>
              <a:rPr lang="en-US" sz="1200" kern="1200" dirty="0">
                <a:solidFill>
                  <a:schemeClr val="tx1"/>
                </a:solidFill>
                <a:effectLst/>
                <a:latin typeface="Times New Roman" pitchFamily="18" charset="0"/>
                <a:ea typeface="MS PGothic" pitchFamily="34" charset="-128"/>
                <a:cs typeface="+mn-cs"/>
              </a:rPr>
              <a:t>      3.    May initially appear as abrasions to the surface of the skin</a:t>
            </a:r>
          </a:p>
          <a:p>
            <a:r>
              <a:rPr lang="en-US" sz="1200" kern="1200" dirty="0">
                <a:solidFill>
                  <a:schemeClr val="tx1"/>
                </a:solidFill>
                <a:effectLst/>
                <a:latin typeface="Times New Roman" pitchFamily="18" charset="0"/>
                <a:ea typeface="MS PGothic" pitchFamily="34" charset="-128"/>
                <a:cs typeface="+mn-cs"/>
              </a:rPr>
              <a:t>             a.   It may take several hours for the contusion or hematoma to become visible</a:t>
            </a:r>
          </a:p>
          <a:p>
            <a:endParaRPr lang="en-US" altLang="en-US" dirty="0">
              <a:latin typeface="Times New Roman" charset="0"/>
              <a:ea typeface="MS PGothic" charset="-128"/>
            </a:endParaRPr>
          </a:p>
          <a:p>
            <a:r>
              <a:rPr lang="en-US" altLang="en-US" dirty="0">
                <a:latin typeface="Times New Roman" charset="0"/>
                <a:ea typeface="MS PGothic" charset="-128"/>
              </a:rPr>
              <a:t>		</a:t>
            </a:r>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BB26083-5F7F-CC45-921B-0AE148EE69EA}" type="slidenum">
              <a:rPr lang="en-US" altLang="en-US" sz="1200"/>
              <a:pPr eaLnBrk="1" hangingPunct="1"/>
              <a:t>14</a:t>
            </a:fld>
            <a:endParaRPr lang="en-US" altLang="en-US" sz="1200" dirty="0"/>
          </a:p>
        </p:txBody>
      </p:sp>
    </p:spTree>
    <p:extLst>
      <p:ext uri="{BB962C8B-B14F-4D97-AF65-F5344CB8AC3E}">
        <p14:creationId xmlns:p14="http://schemas.microsoft.com/office/powerpoint/2010/main" val="188274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n-cs"/>
              </a:rPr>
              <a:t>3.   May initially appear as abrasions to the surface of the skin</a:t>
            </a:r>
          </a:p>
          <a:p>
            <a:r>
              <a:rPr lang="en-US" sz="1200" kern="1200" dirty="0">
                <a:solidFill>
                  <a:schemeClr val="tx1"/>
                </a:solidFill>
                <a:effectLst/>
                <a:latin typeface="Times New Roman" pitchFamily="18" charset="0"/>
                <a:ea typeface="MS PGothic" pitchFamily="34" charset="-128"/>
                <a:cs typeface="+mn-cs"/>
              </a:rPr>
              <a:t>      a.   It may take several hours for the contusion or hematoma to become visible</a:t>
            </a:r>
          </a:p>
          <a:p>
            <a:endParaRPr lang="en-US" altLang="en-US" dirty="0">
              <a:latin typeface="Times New Roman" charset="0"/>
              <a:ea typeface="MS PGothic" charset="-128"/>
            </a:endParaRPr>
          </a:p>
        </p:txBody>
      </p:sp>
      <p:sp>
        <p:nvSpPr>
          <p:cNvPr id="156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AE3A66F-6CFB-2642-BC31-652FD8D92883}" type="slidenum">
              <a:rPr lang="en-US" altLang="en-US" sz="1200"/>
              <a:pPr eaLnBrk="1" hangingPunct="1"/>
              <a:t>15</a:t>
            </a:fld>
            <a:endParaRPr lang="en-US" altLang="en-US" sz="1200" dirty="0"/>
          </a:p>
        </p:txBody>
      </p:sp>
    </p:spTree>
    <p:extLst>
      <p:ext uri="{BB962C8B-B14F-4D97-AF65-F5344CB8AC3E}">
        <p14:creationId xmlns:p14="http://schemas.microsoft.com/office/powerpoint/2010/main" val="1304756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Injuries from seat belts and airbags</a:t>
            </a:r>
            <a:endParaRPr lang="en-IN" altLang="en-US" b="1" dirty="0">
              <a:latin typeface="Times New Roman" charset="0"/>
              <a:ea typeface="MS PGothic" charset="-128"/>
            </a:endParaRPr>
          </a:p>
          <a:p>
            <a:r>
              <a:rPr lang="en-US" altLang="en-US" dirty="0">
                <a:latin typeface="Times New Roman" charset="0"/>
                <a:ea typeface="MS PGothic" charset="-128"/>
              </a:rPr>
              <a:t>       1.    When worn properly, a seat belt lies below the anterior superior iliac spines of the pelvis and against the hip joints.</a:t>
            </a:r>
            <a:endParaRPr lang="en-IN" altLang="en-US" dirty="0">
              <a:latin typeface="Times New Roman" charset="0"/>
              <a:ea typeface="MS PGothic" charset="-128"/>
            </a:endParaRPr>
          </a:p>
          <a:p>
            <a:r>
              <a:rPr lang="en-US" altLang="en-US" dirty="0">
                <a:latin typeface="Times New Roman" charset="0"/>
                <a:ea typeface="MS PGothic" charset="-128"/>
              </a:rPr>
              <a:t>              a.    If belt lies to high, it can squeeze abdominal organs or great vessels against the spine when the car decelerates or stops.</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Can cause bladder injuries to pregnant patients who adjust the lap belt for comfort.</a:t>
            </a:r>
            <a:endParaRPr lang="en-IN" altLang="en-US" dirty="0">
              <a:latin typeface="Times New Roman" charset="0"/>
              <a:ea typeface="MS PGothic"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S PGothic" pitchFamily="34" charset="-128"/>
                <a:cs typeface="+mn-cs"/>
              </a:rPr>
              <a:t>       2.   Remember to inspect beneath the airbag for signs of damage to the steering column.</a:t>
            </a:r>
          </a:p>
          <a:p>
            <a:r>
              <a:rPr lang="en-US" altLang="en-US" dirty="0">
                <a:latin typeface="Times New Roman" charset="0"/>
                <a:ea typeface="MS PGothic" charset="-128"/>
              </a:rPr>
              <a:t>		</a:t>
            </a:r>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B57BE2A-6DC3-4D41-98D5-5A996EA4D748}" type="slidenum">
              <a:rPr lang="en-US" altLang="en-US" sz="1200"/>
              <a:pPr eaLnBrk="1" hangingPunct="1"/>
              <a:t>16</a:t>
            </a:fld>
            <a:endParaRPr lang="en-US" altLang="en-US" sz="1200" dirty="0"/>
          </a:p>
        </p:txBody>
      </p:sp>
    </p:spTree>
    <p:extLst>
      <p:ext uri="{BB962C8B-B14F-4D97-AF65-F5344CB8AC3E}">
        <p14:creationId xmlns:p14="http://schemas.microsoft.com/office/powerpoint/2010/main" val="597060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These figures shows the correct and incorrect placement of a seat belt.</a:t>
            </a:r>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AEE185C-7F45-154E-8A8A-3B0200BA2690}" type="slidenum">
              <a:rPr lang="en-US" altLang="en-US" sz="1200"/>
              <a:pPr eaLnBrk="1" hangingPunct="1"/>
              <a:t>17</a:t>
            </a:fld>
            <a:endParaRPr lang="en-US" altLang="en-US" sz="1200" dirty="0"/>
          </a:p>
        </p:txBody>
      </p:sp>
    </p:spTree>
    <p:extLst>
      <p:ext uri="{BB962C8B-B14F-4D97-AF65-F5344CB8AC3E}">
        <p14:creationId xmlns:p14="http://schemas.microsoft.com/office/powerpoint/2010/main" val="1745871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Open abdominal injuries</a:t>
            </a:r>
            <a:endParaRPr lang="en-IN" altLang="en-US" b="1" dirty="0">
              <a:latin typeface="Times New Roman" charset="0"/>
              <a:ea typeface="MS PGothic" charset="-128"/>
            </a:endParaRPr>
          </a:p>
          <a:p>
            <a:r>
              <a:rPr lang="en-US" altLang="en-US" dirty="0">
                <a:latin typeface="Times New Roman" charset="0"/>
                <a:ea typeface="MS PGothic" charset="-128"/>
              </a:rPr>
              <a:t>        1.    Injuries in which a foreign object enters the abdomen and opens the peritoneal cavity to the outside</a:t>
            </a:r>
            <a:endParaRPr lang="en-IN" altLang="en-US" dirty="0">
              <a:latin typeface="Times New Roman" charset="0"/>
              <a:ea typeface="MS PGothic" charset="-128"/>
            </a:endParaRPr>
          </a:p>
          <a:p>
            <a:r>
              <a:rPr lang="en-US" altLang="en-US" dirty="0">
                <a:latin typeface="Times New Roman" charset="0"/>
                <a:ea typeface="MS PGothic" charset="-128"/>
              </a:rPr>
              <a:t>               a.    Open wounds can be deceiving; therefore, you should maintain a high index of suspicion for unseen injuries, internal damage to organs, and potential life-threatening injuries.</a:t>
            </a:r>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82D5182-4264-694B-9886-749B3108E2AE}" type="slidenum">
              <a:rPr lang="en-US" altLang="en-US" sz="1200"/>
              <a:pPr eaLnBrk="1" hangingPunct="1"/>
              <a:t>18</a:t>
            </a:fld>
            <a:endParaRPr lang="en-US" altLang="en-US" sz="1200" dirty="0"/>
          </a:p>
        </p:txBody>
      </p:sp>
    </p:spTree>
    <p:extLst>
      <p:ext uri="{BB962C8B-B14F-4D97-AF65-F5344CB8AC3E}">
        <p14:creationId xmlns:p14="http://schemas.microsoft.com/office/powerpoint/2010/main" val="1796088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The velocity of the object can help predict the amount of damage to tissue.</a:t>
            </a:r>
            <a:endParaRPr lang="en-IN" altLang="en-US" dirty="0">
              <a:latin typeface="Times New Roman" charset="0"/>
              <a:ea typeface="MS PGothic" charset="-128"/>
            </a:endParaRPr>
          </a:p>
          <a:p>
            <a:r>
              <a:rPr lang="en-US" altLang="en-US" dirty="0">
                <a:latin typeface="Times New Roman" charset="0"/>
                <a:ea typeface="MS PGothic" charset="-128"/>
              </a:rPr>
              <a:t>       a.    Low-velocity injuries</a:t>
            </a:r>
            <a:endParaRPr lang="en-IN" altLang="en-US" dirty="0">
              <a:latin typeface="Times New Roman" charset="0"/>
              <a:ea typeface="MS PGothic" charset="-128"/>
            </a:endParaRPr>
          </a:p>
          <a:p>
            <a:r>
              <a:rPr lang="en-US" altLang="en-US" dirty="0">
                <a:latin typeface="Times New Roman" charset="0"/>
                <a:ea typeface="MS PGothic" charset="-128"/>
              </a:rPr>
              <a:t>              i.    Caused by handheld or hand-powered objects, such as knives and other edged weapons</a:t>
            </a:r>
            <a:endParaRPr lang="en-IN" altLang="en-US" dirty="0">
              <a:latin typeface="Times New Roman" charset="0"/>
              <a:ea typeface="MS PGothic" charset="-128"/>
            </a:endParaRPr>
          </a:p>
          <a:p>
            <a:r>
              <a:rPr lang="en-US" altLang="en-US" dirty="0">
                <a:latin typeface="Times New Roman" charset="0"/>
                <a:ea typeface="MS PGothic" charset="-128"/>
              </a:rPr>
              <a:t>       b.    Medium-velocity injuries</a:t>
            </a:r>
            <a:endParaRPr lang="en-IN" altLang="en-US" dirty="0">
              <a:latin typeface="Times New Roman" charset="0"/>
              <a:ea typeface="MS PGothic" charset="-128"/>
            </a:endParaRPr>
          </a:p>
          <a:p>
            <a:r>
              <a:rPr lang="en-US" altLang="en-US" dirty="0">
                <a:latin typeface="Times New Roman" charset="0"/>
                <a:ea typeface="MS PGothic" charset="-128"/>
              </a:rPr>
              <a:t>              i.    Caused by smaller caliber handguns and shotguns</a:t>
            </a:r>
            <a:endParaRPr lang="en-IN" altLang="en-US" dirty="0">
              <a:latin typeface="Times New Roman" charset="0"/>
              <a:ea typeface="MS PGothic" charset="-128"/>
            </a:endParaRPr>
          </a:p>
          <a:p>
            <a:r>
              <a:rPr lang="en-US" altLang="en-US" dirty="0">
                <a:latin typeface="Times New Roman" charset="0"/>
                <a:ea typeface="MS PGothic" charset="-128"/>
              </a:rPr>
              <a:t>       c.    High-velocity injuries</a:t>
            </a:r>
            <a:endParaRPr lang="en-IN" altLang="en-US" dirty="0">
              <a:latin typeface="Times New Roman" charset="0"/>
              <a:ea typeface="MS PGothic" charset="-128"/>
            </a:endParaRPr>
          </a:p>
          <a:p>
            <a:r>
              <a:rPr lang="en-US" altLang="en-US" dirty="0">
                <a:latin typeface="Times New Roman" charset="0"/>
                <a:ea typeface="MS PGothic" charset="-128"/>
              </a:rPr>
              <a:t>              i.    Caused by larger weapons, such as high-powered rifles and higher-powered handguns</a:t>
            </a:r>
          </a:p>
          <a:p>
            <a:endParaRPr lang="en-US" altLang="en-US" dirty="0">
              <a:latin typeface="Times New Roman" charset="0"/>
              <a:ea typeface="MS PGothic" charset="-128"/>
            </a:endParaRPr>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92C0206-6B26-384D-AE5E-4F125475DA5F}" type="slidenum">
              <a:rPr lang="en-US" altLang="en-US" sz="1200"/>
              <a:pPr eaLnBrk="1" hangingPunct="1"/>
              <a:t>19</a:t>
            </a:fld>
            <a:endParaRPr lang="en-US" altLang="en-US" sz="1200" dirty="0"/>
          </a:p>
        </p:txBody>
      </p:sp>
    </p:spTree>
    <p:extLst>
      <p:ext uri="{BB962C8B-B14F-4D97-AF65-F5344CB8AC3E}">
        <p14:creationId xmlns:p14="http://schemas.microsoft.com/office/powerpoint/2010/main" val="1833126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High- and medium-velocity injuries have temporary wound channels in addition to exit and entrance wounds.</a:t>
            </a:r>
            <a:endParaRPr lang="en-IN" altLang="en-US" dirty="0">
              <a:latin typeface="Times New Roman" charset="0"/>
              <a:ea typeface="MS PGothic" charset="-128"/>
            </a:endParaRPr>
          </a:p>
          <a:p>
            <a:r>
              <a:rPr lang="en-IN" sz="1200" kern="1200" dirty="0">
                <a:solidFill>
                  <a:schemeClr val="tx1"/>
                </a:solidFill>
                <a:effectLst/>
                <a:latin typeface="Times New Roman" charset="0"/>
                <a:ea typeface="MS PGothic" charset="-128"/>
                <a:cs typeface="+mn-cs"/>
              </a:rPr>
              <a:t>       </a:t>
            </a:r>
            <a:r>
              <a:rPr lang="en-US" sz="1200" kern="1200" dirty="0">
                <a:solidFill>
                  <a:schemeClr val="tx1"/>
                </a:solidFill>
                <a:effectLst/>
                <a:latin typeface="Times New Roman" pitchFamily="18" charset="0"/>
                <a:ea typeface="MS PGothic" pitchFamily="34" charset="-128"/>
                <a:cs typeface="+mn-cs"/>
              </a:rPr>
              <a:t>i.   Cavitation occurs as the pressure wave from the projectile is transferred to the tissues.</a:t>
            </a:r>
          </a:p>
          <a:p>
            <a:r>
              <a:rPr lang="en-US" sz="1200" kern="1200" dirty="0">
                <a:solidFill>
                  <a:schemeClr val="tx1"/>
                </a:solidFill>
                <a:effectLst/>
                <a:latin typeface="Times New Roman" pitchFamily="18" charset="0"/>
                <a:ea typeface="MS PGothic" pitchFamily="34" charset="-128"/>
                <a:cs typeface="+mn-cs"/>
              </a:rPr>
              <a:t>       ii.  The higher the velocity of the projectile, the larger the cavity it produces.</a:t>
            </a:r>
          </a:p>
          <a:p>
            <a:endParaRPr lang="en-US" altLang="en-US" dirty="0">
              <a:latin typeface="Times New Roman" charset="0"/>
              <a:ea typeface="MS PGothic" charset="-128"/>
            </a:endParaRPr>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10146FA-6B21-CB4C-A5D1-F42CAA4CCAA1}" type="slidenum">
              <a:rPr lang="en-US" altLang="en-US" sz="1200"/>
              <a:pPr eaLnBrk="1" hangingPunct="1"/>
              <a:t>20</a:t>
            </a:fld>
            <a:endParaRPr lang="en-US" altLang="en-US" sz="1200" dirty="0"/>
          </a:p>
        </p:txBody>
      </p:sp>
    </p:spTree>
    <p:extLst>
      <p:ext uri="{BB962C8B-B14F-4D97-AF65-F5344CB8AC3E}">
        <p14:creationId xmlns:p14="http://schemas.microsoft.com/office/powerpoint/2010/main" val="1549475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t>National EMS Education Standard Competencies </a:t>
            </a:r>
          </a:p>
          <a:p>
            <a:pPr>
              <a:defRPr/>
            </a:pPr>
            <a:endParaRPr lang="en-US" altLang="en-US" b="1" i="1" dirty="0"/>
          </a:p>
          <a:p>
            <a:pPr>
              <a:defRPr/>
            </a:pPr>
            <a:r>
              <a:rPr lang="en-US" altLang="en-US" dirty="0"/>
              <a:t>Abdominal and Genitourinary Trauma</a:t>
            </a:r>
          </a:p>
          <a:p>
            <a:pPr>
              <a:defRPr/>
            </a:pPr>
            <a:r>
              <a:rPr lang="en-US" altLang="en-US" dirty="0"/>
              <a:t>• Recognition and management of</a:t>
            </a:r>
          </a:p>
          <a:p>
            <a:pPr marL="628650" lvl="1" indent="-171450">
              <a:buFont typeface="Arial" panose="020B0604020202020204" pitchFamily="34" charset="0"/>
              <a:buChar char="•"/>
              <a:defRPr/>
            </a:pPr>
            <a:r>
              <a:rPr lang="en-US" altLang="en-US" dirty="0"/>
              <a:t>Blunt versus penetrating mechanisms </a:t>
            </a:r>
          </a:p>
          <a:p>
            <a:pPr marL="628650" lvl="1" indent="-171450">
              <a:buFont typeface="Arial" panose="020B0604020202020204" pitchFamily="34" charset="0"/>
              <a:buChar char="•"/>
              <a:defRPr/>
            </a:pPr>
            <a:r>
              <a:rPr lang="en-US" altLang="en-US" dirty="0"/>
              <a:t>Evisceration </a:t>
            </a:r>
          </a:p>
          <a:p>
            <a:pPr marL="628650" lvl="1" indent="-171450">
              <a:buFont typeface="Arial" panose="020B0604020202020204" pitchFamily="34" charset="0"/>
              <a:buChar char="•"/>
              <a:defRPr/>
            </a:pPr>
            <a:r>
              <a:rPr lang="en-US" altLang="en-US" dirty="0"/>
              <a:t>Impaled object</a:t>
            </a:r>
          </a:p>
          <a:p>
            <a:pPr>
              <a:defRPr/>
            </a:pPr>
            <a:endParaRPr lang="en-US" altLang="en-US" dirty="0"/>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C68A69F-620F-F741-BA9D-84A5C6B2BD50}" type="slidenum">
              <a:rPr lang="en-US" altLang="en-US" sz="1200"/>
              <a:pPr eaLnBrk="1" hangingPunct="1"/>
              <a:t>3</a:t>
            </a:fld>
            <a:endParaRPr lang="en-US" altLang="en-US" sz="1200" dirty="0"/>
          </a:p>
        </p:txBody>
      </p:sp>
    </p:spTree>
    <p:extLst>
      <p:ext uri="{BB962C8B-B14F-4D97-AF65-F5344CB8AC3E}">
        <p14:creationId xmlns:p14="http://schemas.microsoft.com/office/powerpoint/2010/main" val="1783248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Low-velocity penetrations also have the capacity to damage underlying organs.</a:t>
            </a:r>
            <a:endParaRPr lang="en-IN" altLang="en-US" dirty="0">
              <a:latin typeface="Times New Roman" charset="0"/>
              <a:ea typeface="MS PGothic" charset="-128"/>
            </a:endParaRPr>
          </a:p>
          <a:p>
            <a:r>
              <a:rPr lang="en-US" altLang="en-US" dirty="0">
                <a:latin typeface="Times New Roman" charset="0"/>
                <a:ea typeface="MS PGothic" charset="-128"/>
              </a:rPr>
              <a:t>       i.    Internal injury may not be apparent during physical examination.</a:t>
            </a:r>
            <a:endParaRPr lang="en-IN" altLang="en-US" dirty="0">
              <a:latin typeface="Times New Roman" charset="0"/>
              <a:ea typeface="MS PGothic" charset="-128"/>
            </a:endParaRPr>
          </a:p>
          <a:p>
            <a:r>
              <a:rPr lang="en-US" altLang="en-US" dirty="0">
                <a:latin typeface="Times New Roman" charset="0"/>
                <a:ea typeface="MS PGothic" charset="-128"/>
              </a:rPr>
              <a:t>       ii.    Any time a patient has an injury at or below the xiphoid process, it should be assumed that the thoracic and peritoneal cavities have been violated.</a:t>
            </a:r>
            <a:endParaRPr lang="en-IN" altLang="en-US" dirty="0">
              <a:latin typeface="Times New Roman" charset="0"/>
              <a:ea typeface="MS PGothic" charset="-128"/>
            </a:endParaRPr>
          </a:p>
        </p:txBody>
      </p:sp>
      <p:sp>
        <p:nvSpPr>
          <p:cNvPr id="163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FFFF9C5-A3D2-0047-B3FE-5E6E3F7E0463}" type="slidenum">
              <a:rPr lang="en-US" altLang="en-US" sz="1200"/>
              <a:pPr eaLnBrk="1" hangingPunct="1"/>
              <a:t>21</a:t>
            </a:fld>
            <a:endParaRPr lang="en-US" altLang="en-US" sz="1200" dirty="0"/>
          </a:p>
        </p:txBody>
      </p:sp>
    </p:spTree>
    <p:extLst>
      <p:ext uri="{BB962C8B-B14F-4D97-AF65-F5344CB8AC3E}">
        <p14:creationId xmlns:p14="http://schemas.microsoft.com/office/powerpoint/2010/main" val="16469325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In evisceration, bowel protrudes from the peritoneum.</a:t>
            </a:r>
            <a:endParaRPr lang="en-IN" altLang="en-US" dirty="0">
              <a:latin typeface="Times New Roman" charset="0"/>
              <a:ea typeface="MS PGothic" charset="-128"/>
            </a:endParaRPr>
          </a:p>
          <a:p>
            <a:r>
              <a:rPr lang="en-US" altLang="en-US" dirty="0">
                <a:latin typeface="Times New Roman" charset="0"/>
                <a:ea typeface="MS PGothic" charset="-128"/>
              </a:rPr>
              <a:t>      a.    Can be extremely painful and is also visually shocking.</a:t>
            </a:r>
            <a:endParaRPr lang="en-IN" altLang="en-US" dirty="0">
              <a:latin typeface="Times New Roman" charset="0"/>
              <a:ea typeface="MS PGothic" charset="-128"/>
            </a:endParaRPr>
          </a:p>
          <a:p>
            <a:r>
              <a:rPr lang="en-US" altLang="en-US" dirty="0">
                <a:latin typeface="Times New Roman" charset="0"/>
                <a:ea typeface="MS PGothic" charset="-128"/>
              </a:rPr>
              <a:t>      b.    Do not push down on the patient’s abdomen.</a:t>
            </a:r>
            <a:endParaRPr lang="en-IN" altLang="en-US" dirty="0">
              <a:latin typeface="Times New Roman" charset="0"/>
              <a:ea typeface="MS PGothic" charset="-128"/>
            </a:endParaRPr>
          </a:p>
          <a:p>
            <a:r>
              <a:rPr lang="en-US" altLang="en-US" dirty="0">
                <a:latin typeface="Times New Roman" charset="0"/>
                <a:ea typeface="MS PGothic" charset="-128"/>
              </a:rPr>
              <a:t>      c.    Only perform a visual assessment when there is any suspicion of this type of injury.</a:t>
            </a:r>
            <a:endParaRPr lang="en-IN" altLang="en-US" dirty="0">
              <a:latin typeface="Times New Roman" charset="0"/>
              <a:ea typeface="MS PGothic" charset="-128"/>
            </a:endParaRPr>
          </a:p>
          <a:p>
            <a:r>
              <a:rPr lang="en-US" altLang="en-US" dirty="0">
                <a:latin typeface="Times New Roman" charset="0"/>
                <a:ea typeface="MS PGothic" charset="-128"/>
              </a:rPr>
              <a:t>      d.    Cut clothing close to the wound.</a:t>
            </a:r>
            <a:endParaRPr lang="en-IN" altLang="en-US" dirty="0">
              <a:latin typeface="Times New Roman" charset="0"/>
              <a:ea typeface="MS PGothic" charset="-128"/>
            </a:endParaRPr>
          </a:p>
          <a:p>
            <a:r>
              <a:rPr lang="en-US" altLang="en-US" dirty="0">
                <a:latin typeface="Times New Roman" charset="0"/>
                <a:ea typeface="MS PGothic" charset="-128"/>
              </a:rPr>
              <a:t>      e.    Never pull on any clothing stuck to or in the wound channel.</a:t>
            </a:r>
          </a:p>
          <a:p>
            <a:endParaRPr lang="en-US" altLang="en-US" dirty="0">
              <a:latin typeface="Times New Roman" charset="0"/>
              <a:ea typeface="MS PGothic" charset="-128"/>
            </a:endParaRPr>
          </a:p>
        </p:txBody>
      </p:sp>
      <p:sp>
        <p:nvSpPr>
          <p:cNvPr id="164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914E340-79B6-9249-A7CF-2197FCA62206}" type="slidenum">
              <a:rPr lang="en-US" altLang="en-US" sz="1200"/>
              <a:pPr eaLnBrk="1" hangingPunct="1"/>
              <a:t>22</a:t>
            </a:fld>
            <a:endParaRPr lang="en-US" altLang="en-US" sz="1200" dirty="0"/>
          </a:p>
        </p:txBody>
      </p:sp>
    </p:spTree>
    <p:extLst>
      <p:ext uri="{BB962C8B-B14F-4D97-AF65-F5344CB8AC3E}">
        <p14:creationId xmlns:p14="http://schemas.microsoft.com/office/powerpoint/2010/main" val="10781878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Hollow organ injuries</a:t>
            </a:r>
            <a:endParaRPr lang="en-IN" altLang="en-US" b="1" dirty="0">
              <a:latin typeface="Times New Roman" charset="0"/>
              <a:ea typeface="MS PGothic" charset="-128"/>
            </a:endParaRPr>
          </a:p>
          <a:p>
            <a:r>
              <a:rPr lang="en-US" altLang="en-US" dirty="0">
                <a:latin typeface="Times New Roman" charset="0"/>
                <a:ea typeface="MS PGothic" charset="-128"/>
              </a:rPr>
              <a:t>      1.    Often have delayed signs and symptoms</a:t>
            </a:r>
            <a:endParaRPr lang="en-IN" altLang="en-US" dirty="0">
              <a:latin typeface="Times New Roman" charset="0"/>
              <a:ea typeface="MS PGothic" charset="-128"/>
            </a:endParaRPr>
          </a:p>
          <a:p>
            <a:r>
              <a:rPr lang="en-US" altLang="en-US" dirty="0">
                <a:latin typeface="Times New Roman" charset="0"/>
                <a:ea typeface="MS PGothic" charset="-128"/>
              </a:rPr>
              <a:t>      2.    Commonly spill contents into the abdomen.</a:t>
            </a:r>
            <a:endParaRPr lang="en-IN" altLang="en-US" dirty="0">
              <a:latin typeface="Times New Roman" charset="0"/>
              <a:ea typeface="MS PGothic" charset="-128"/>
            </a:endParaRPr>
          </a:p>
          <a:p>
            <a:r>
              <a:rPr lang="en-US" altLang="en-US" dirty="0">
                <a:latin typeface="Times New Roman" charset="0"/>
                <a:ea typeface="MS PGothic" charset="-128"/>
              </a:rPr>
              <a:t>             a.    Infection develops, which can take hours or days.</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166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BCE5088-B8D9-A84B-BCCE-40AEB5FF9B2E}" type="slidenum">
              <a:rPr lang="en-US" altLang="en-US" sz="1200"/>
              <a:pPr eaLnBrk="1" hangingPunct="1"/>
              <a:t>23</a:t>
            </a:fld>
            <a:endParaRPr lang="en-US" altLang="en-US" sz="1200" dirty="0"/>
          </a:p>
        </p:txBody>
      </p:sp>
    </p:spTree>
    <p:extLst>
      <p:ext uri="{BB962C8B-B14F-4D97-AF65-F5344CB8AC3E}">
        <p14:creationId xmlns:p14="http://schemas.microsoft.com/office/powerpoint/2010/main" val="14493237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Both blunt and penetrating trauma can cause hollow organ injuries.</a:t>
            </a:r>
            <a:endParaRPr lang="en-IN" altLang="en-US" dirty="0">
              <a:latin typeface="Times New Roman" charset="0"/>
              <a:ea typeface="MS PGothic" charset="-128"/>
            </a:endParaRPr>
          </a:p>
          <a:p>
            <a:r>
              <a:rPr lang="en-US" altLang="en-US" dirty="0">
                <a:latin typeface="Times New Roman" charset="0"/>
                <a:ea typeface="MS PGothic" charset="-128"/>
              </a:rPr>
              <a:t>       a.    Blunt trauma causes the organ to “pop,” releasing fluids and air.</a:t>
            </a:r>
            <a:endParaRPr lang="en-IN" altLang="en-US" dirty="0">
              <a:latin typeface="Times New Roman" charset="0"/>
              <a:ea typeface="MS PGothic" charset="-128"/>
            </a:endParaRPr>
          </a:p>
          <a:p>
            <a:r>
              <a:rPr lang="en-US" altLang="en-US" dirty="0">
                <a:latin typeface="Times New Roman" charset="0"/>
                <a:ea typeface="MS PGothic" charset="-128"/>
              </a:rPr>
              <a:t>       b.    Penetrating trauma causes direct injury, such as lacerations and punctures.</a:t>
            </a:r>
            <a:endParaRPr lang="en-IN" altLang="en-US" dirty="0">
              <a:latin typeface="Times New Roman" charset="0"/>
              <a:ea typeface="MS PGothic" charset="-128"/>
            </a:endParaRPr>
          </a:p>
          <a:p>
            <a:r>
              <a:rPr lang="en-US" altLang="en-US" dirty="0">
                <a:latin typeface="Times New Roman" charset="0"/>
                <a:ea typeface="MS PGothic" charset="-128"/>
              </a:rPr>
              <a:t>4.    The gallbladder and the urinary bladder are hollow organs whose contents are potentially irritating and damaging if ruptured.</a:t>
            </a:r>
            <a:endParaRPr lang="en-IN" altLang="en-US" dirty="0">
              <a:latin typeface="Times New Roman" charset="0"/>
              <a:ea typeface="MS PGothic" charset="-128"/>
            </a:endParaRPr>
          </a:p>
          <a:p>
            <a:r>
              <a:rPr lang="en-US" altLang="en-US" dirty="0">
                <a:latin typeface="Times New Roman" charset="0"/>
                <a:ea typeface="MS PGothic" charset="-128"/>
              </a:rPr>
              <a:t>       a.    These fluids move into loose spaces and voids in the peritoneal cavity, eventually leading to infection.</a:t>
            </a:r>
            <a:endParaRPr lang="en-IN" altLang="en-US" dirty="0">
              <a:latin typeface="Times New Roman" charset="0"/>
              <a:ea typeface="MS PGothic" charset="-128"/>
            </a:endParaRPr>
          </a:p>
          <a:p>
            <a:r>
              <a:rPr lang="en-US" altLang="en-US" dirty="0">
                <a:latin typeface="Times New Roman" charset="0"/>
                <a:ea typeface="MS PGothic" charset="-128"/>
              </a:rPr>
              <a:t>5.    Free air in the peritoneal cavity produces pain.</a:t>
            </a:r>
            <a:endParaRPr lang="en-IN" altLang="en-US" dirty="0">
              <a:latin typeface="Times New Roman" charset="0"/>
              <a:ea typeface="MS PGothic" charset="-128"/>
            </a:endParaRPr>
          </a:p>
          <a:p>
            <a:r>
              <a:rPr lang="en-US" altLang="en-US" dirty="0">
                <a:latin typeface="Times New Roman" charset="0"/>
                <a:ea typeface="MS PGothic" charset="-128"/>
              </a:rPr>
              <a:t>       a.    Usually indicates that a hollow organ or loop of bowel has perforated</a:t>
            </a:r>
            <a:endParaRPr lang="en-IN" altLang="en-US" dirty="0">
              <a:latin typeface="Times New Roman" charset="0"/>
              <a:ea typeface="MS PGothic" charset="-128"/>
            </a:endParaRPr>
          </a:p>
          <a:p>
            <a:r>
              <a:rPr lang="en-US" altLang="en-US" dirty="0">
                <a:latin typeface="Times New Roman" charset="0"/>
                <a:ea typeface="MS PGothic" charset="-128"/>
              </a:rPr>
              <a:t>       b.    If not rapidly identified and repaired, severe infection and septic shock may develop. </a:t>
            </a:r>
          </a:p>
          <a:p>
            <a:endParaRPr lang="en-US" altLang="en-US" dirty="0">
              <a:latin typeface="Times New Roman" charset="0"/>
              <a:ea typeface="MS PGothic" charset="-128"/>
            </a:endParaRPr>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E123B19-65E2-B540-AADF-8FE0FC889BAB}" type="slidenum">
              <a:rPr lang="en-US" altLang="en-US" sz="1200"/>
              <a:pPr eaLnBrk="1" hangingPunct="1"/>
              <a:t>24</a:t>
            </a:fld>
            <a:endParaRPr lang="en-US" altLang="en-US" sz="1200" dirty="0"/>
          </a:p>
        </p:txBody>
      </p:sp>
    </p:spTree>
    <p:extLst>
      <p:ext uri="{BB962C8B-B14F-4D97-AF65-F5344CB8AC3E}">
        <p14:creationId xmlns:p14="http://schemas.microsoft.com/office/powerpoint/2010/main" val="20250108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F.    Solid organ injuries</a:t>
            </a:r>
            <a:endParaRPr lang="en-IN" altLang="en-US" b="1" dirty="0">
              <a:latin typeface="Times New Roman" charset="0"/>
              <a:ea typeface="MS PGothic" charset="-128"/>
            </a:endParaRPr>
          </a:p>
          <a:p>
            <a:r>
              <a:rPr lang="en-US" altLang="en-US" dirty="0">
                <a:latin typeface="Times New Roman" charset="0"/>
                <a:ea typeface="MS PGothic" charset="-128"/>
              </a:rPr>
              <a:t>       1.    Solid organs can bleed significantly and cause rapid blood loss.</a:t>
            </a:r>
            <a:endParaRPr lang="en-IN" altLang="en-US" dirty="0">
              <a:latin typeface="Times New Roman" charset="0"/>
              <a:ea typeface="MS PGothic" charset="-128"/>
            </a:endParaRPr>
          </a:p>
          <a:p>
            <a:r>
              <a:rPr lang="en-US" altLang="en-US" dirty="0">
                <a:latin typeface="Times New Roman" charset="0"/>
                <a:ea typeface="MS PGothic" charset="-128"/>
              </a:rPr>
              <a:t>              a.    Can be hard to identify from a physical exam because the patient is not experiencing significant pain.</a:t>
            </a:r>
            <a:endParaRPr lang="en-IN" altLang="en-US" dirty="0">
              <a:latin typeface="Times New Roman" charset="0"/>
              <a:ea typeface="MS PGothic" charset="-128"/>
            </a:endParaRPr>
          </a:p>
          <a:p>
            <a:r>
              <a:rPr lang="en-US" altLang="en-US" dirty="0">
                <a:latin typeface="Times New Roman" charset="0"/>
                <a:ea typeface="MS PGothic" charset="-128"/>
              </a:rPr>
              <a:t>              b.    Solid organs can also slowly ooze blood into the peritoneal cavity, causing pain to increase slowly over time.</a:t>
            </a:r>
          </a:p>
        </p:txBody>
      </p:sp>
      <p:sp>
        <p:nvSpPr>
          <p:cNvPr id="168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B5AD8CC-30A2-0149-B991-FC5889F1328F}" type="slidenum">
              <a:rPr lang="en-US" altLang="en-US" sz="1200"/>
              <a:pPr eaLnBrk="1" hangingPunct="1"/>
              <a:t>25</a:t>
            </a:fld>
            <a:endParaRPr lang="en-US" altLang="en-US" sz="1200" dirty="0"/>
          </a:p>
        </p:txBody>
      </p:sp>
    </p:spTree>
    <p:extLst>
      <p:ext uri="{BB962C8B-B14F-4D97-AF65-F5344CB8AC3E}">
        <p14:creationId xmlns:p14="http://schemas.microsoft.com/office/powerpoint/2010/main" val="10371569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The liver is the largest organ in the abdomen.</a:t>
            </a:r>
            <a:endParaRPr lang="en-IN" altLang="en-US" dirty="0">
              <a:latin typeface="Times New Roman" charset="0"/>
              <a:ea typeface="MS PGothic" charset="-128"/>
            </a:endParaRPr>
          </a:p>
          <a:p>
            <a:r>
              <a:rPr lang="en-US" altLang="en-US" dirty="0">
                <a:latin typeface="Times New Roman" charset="0"/>
                <a:ea typeface="MS PGothic" charset="-128"/>
              </a:rPr>
              <a:t>       a.   Very vascular and can contribute to hypoperfusion if injured</a:t>
            </a:r>
            <a:endParaRPr lang="en-IN" altLang="en-US" dirty="0">
              <a:latin typeface="Times New Roman" charset="0"/>
              <a:ea typeface="MS PGothic" charset="-128"/>
            </a:endParaRPr>
          </a:p>
          <a:p>
            <a:r>
              <a:rPr lang="en-US" altLang="en-US" dirty="0">
                <a:latin typeface="Times New Roman" charset="0"/>
                <a:ea typeface="MS PGothic" charset="-128"/>
              </a:rPr>
              <a:t>       b.   Often injured by a fractured lower right rib or a penetrating trauma</a:t>
            </a:r>
            <a:endParaRPr lang="en-IN" altLang="en-US" dirty="0">
              <a:latin typeface="Times New Roman" charset="0"/>
              <a:ea typeface="MS PGothic" charset="-128"/>
            </a:endParaRPr>
          </a:p>
          <a:p>
            <a:r>
              <a:rPr lang="en-US" altLang="en-US" dirty="0">
                <a:latin typeface="Times New Roman" charset="0"/>
                <a:ea typeface="MS PGothic" charset="-128"/>
              </a:rPr>
              <a:t>       c.    A common assessment finding is referred pain to the right shoulder.</a:t>
            </a:r>
          </a:p>
          <a:p>
            <a:endParaRPr lang="en-US" altLang="en-US" dirty="0">
              <a:latin typeface="Times New Roman" charset="0"/>
              <a:ea typeface="MS PGothic" charset="-128"/>
            </a:endParaRPr>
          </a:p>
        </p:txBody>
      </p:sp>
      <p:sp>
        <p:nvSpPr>
          <p:cNvPr id="169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1060292-26FB-4C41-888C-821C85862BA9}" type="slidenum">
              <a:rPr lang="en-US" altLang="en-US" sz="1200"/>
              <a:pPr eaLnBrk="1" hangingPunct="1"/>
              <a:t>26</a:t>
            </a:fld>
            <a:endParaRPr lang="en-US" altLang="en-US" sz="1200" dirty="0"/>
          </a:p>
        </p:txBody>
      </p:sp>
    </p:spTree>
    <p:extLst>
      <p:ext uri="{BB962C8B-B14F-4D97-AF65-F5344CB8AC3E}">
        <p14:creationId xmlns:p14="http://schemas.microsoft.com/office/powerpoint/2010/main" val="3722640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The spleen and pancreas are also very vascular.</a:t>
            </a:r>
            <a:endParaRPr lang="en-IN" altLang="en-US" dirty="0">
              <a:latin typeface="Times New Roman" charset="0"/>
              <a:ea typeface="MS PGothic" charset="-128"/>
            </a:endParaRPr>
          </a:p>
          <a:p>
            <a:r>
              <a:rPr lang="en-US" altLang="en-US" dirty="0">
                <a:latin typeface="Times New Roman" charset="0"/>
                <a:ea typeface="MS PGothic" charset="-128"/>
              </a:rPr>
              <a:t>        a.    Both are prone to heavy bleeding when fractured, lacerated, or punctured.</a:t>
            </a:r>
            <a:endParaRPr lang="en-IN" altLang="en-US" dirty="0">
              <a:latin typeface="Times New Roman" charset="0"/>
              <a:ea typeface="MS PGothic" charset="-128"/>
            </a:endParaRPr>
          </a:p>
          <a:p>
            <a:r>
              <a:rPr lang="en-US" sz="1200" kern="1200" dirty="0">
                <a:solidFill>
                  <a:schemeClr val="tx1"/>
                </a:solidFill>
                <a:effectLst/>
                <a:latin typeface="Times New Roman" charset="0"/>
                <a:ea typeface="MS PGothic" charset="-128"/>
                <a:cs typeface="+mn-cs"/>
              </a:rPr>
              <a:t>        </a:t>
            </a:r>
            <a:r>
              <a:rPr lang="en-US" sz="1200" kern="1200" dirty="0">
                <a:solidFill>
                  <a:schemeClr val="tx1"/>
                </a:solidFill>
                <a:effectLst/>
                <a:latin typeface="Times New Roman" pitchFamily="18" charset="0"/>
                <a:ea typeface="MS PGothic" pitchFamily="34" charset="-128"/>
                <a:cs typeface="+mn-cs"/>
              </a:rPr>
              <a:t>b.    Referred left shoulder pain also occurs in some cases of splenic injury.</a:t>
            </a:r>
          </a:p>
          <a:p>
            <a:endParaRPr lang="en-US" altLang="en-US" dirty="0">
              <a:latin typeface="Times New Roman" charset="0"/>
              <a:ea typeface="MS PGothic" charset="-128"/>
            </a:endParaRPr>
          </a:p>
        </p:txBody>
      </p:sp>
      <p:sp>
        <p:nvSpPr>
          <p:cNvPr id="171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1B8E2C9-4B07-6A40-BE3F-719A758D6BD8}" type="slidenum">
              <a:rPr lang="en-US" altLang="en-US" sz="1200"/>
              <a:pPr eaLnBrk="1" hangingPunct="1"/>
              <a:t>27</a:t>
            </a:fld>
            <a:endParaRPr lang="en-US" altLang="en-US" sz="1200" dirty="0"/>
          </a:p>
        </p:txBody>
      </p:sp>
    </p:spTree>
    <p:extLst>
      <p:ext uri="{BB962C8B-B14F-4D97-AF65-F5344CB8AC3E}">
        <p14:creationId xmlns:p14="http://schemas.microsoft.com/office/powerpoint/2010/main" val="10215372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If the diaphragm is penetrated or ruptured, loops of bowels may herniate into the thoracic cavity.</a:t>
            </a:r>
            <a:endParaRPr lang="en-IN" altLang="en-US" dirty="0">
              <a:latin typeface="Times New Roman" charset="0"/>
              <a:ea typeface="MS PGothic" charset="-128"/>
            </a:endParaRPr>
          </a:p>
          <a:p>
            <a:r>
              <a:rPr lang="en-US" altLang="en-US" dirty="0">
                <a:latin typeface="Times New Roman" charset="0"/>
                <a:ea typeface="MS PGothic" charset="-128"/>
              </a:rPr>
              <a:t>       a.    Patients may exhibit dyspnea</a:t>
            </a:r>
          </a:p>
          <a:p>
            <a:r>
              <a:rPr lang="en-US" sz="1200" kern="1200" dirty="0">
                <a:solidFill>
                  <a:schemeClr val="tx1"/>
                </a:solidFill>
                <a:effectLst/>
                <a:latin typeface="Times New Roman" pitchFamily="18" charset="0"/>
                <a:ea typeface="MS PGothic" pitchFamily="34" charset="-128"/>
                <a:cs typeface="+mn-cs"/>
              </a:rPr>
              <a:t>       b.    Change in position from upright to supine results in more abdominal contents spilling into the thoracic cavity and compressing the lungs, prohibiting the lungs from fully expanding.</a:t>
            </a:r>
            <a:endParaRPr lang="en-US" altLang="en-US" dirty="0">
              <a:latin typeface="Times New Roman" charset="0"/>
              <a:ea typeface="MS PGothic" charset="-128"/>
            </a:endParaRPr>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16109E2-8546-264D-9D2E-B5FA083C7975}" type="slidenum">
              <a:rPr lang="en-US" altLang="en-US" sz="1200"/>
              <a:pPr eaLnBrk="1" hangingPunct="1"/>
              <a:t>28</a:t>
            </a:fld>
            <a:endParaRPr lang="en-US" altLang="en-US" sz="1200" dirty="0"/>
          </a:p>
        </p:txBody>
      </p:sp>
    </p:spTree>
    <p:extLst>
      <p:ext uri="{BB962C8B-B14F-4D97-AF65-F5344CB8AC3E}">
        <p14:creationId xmlns:p14="http://schemas.microsoft.com/office/powerpoint/2010/main" val="19920513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5.    The kidneys can also be impacted or penetrated by trauma.</a:t>
            </a:r>
            <a:endParaRPr lang="en-IN" altLang="en-US" dirty="0">
              <a:latin typeface="Times New Roman" charset="0"/>
              <a:ea typeface="MS PGothic" charset="-128"/>
            </a:endParaRPr>
          </a:p>
          <a:p>
            <a:r>
              <a:rPr lang="en-US" altLang="en-US" dirty="0">
                <a:latin typeface="Times New Roman" charset="0"/>
                <a:ea typeface="MS PGothic" charset="-128"/>
              </a:rPr>
              <a:t>       a.    Can cause significant amounts of blood loss</a:t>
            </a:r>
            <a:endParaRPr lang="en-IN" altLang="en-US" dirty="0">
              <a:latin typeface="Times New Roman" charset="0"/>
              <a:ea typeface="MS PGothic" charset="-128"/>
            </a:endParaRPr>
          </a:p>
          <a:p>
            <a:r>
              <a:rPr lang="en-US" altLang="en-US" dirty="0">
                <a:latin typeface="Times New Roman" charset="0"/>
                <a:ea typeface="MS PGothic" charset="-128"/>
              </a:rPr>
              <a:t>       b.    Common finding is blood in the urine (hematuria)</a:t>
            </a:r>
            <a:endParaRPr lang="en-IN" altLang="en-US" dirty="0">
              <a:latin typeface="Times New Roman" charset="0"/>
              <a:ea typeface="MS PGothic" charset="-128"/>
            </a:endParaRPr>
          </a:p>
          <a:p>
            <a:r>
              <a:rPr lang="en-US" altLang="en-US" dirty="0">
                <a:latin typeface="Times New Roman" charset="0"/>
                <a:ea typeface="MS PGothic" charset="-128"/>
              </a:rPr>
              <a:t>       c.    Blood visible on inspection of the urinary meatus indicates significant trauma to the genitourinary system.</a:t>
            </a:r>
          </a:p>
          <a:p>
            <a:endParaRPr lang="en-US" altLang="en-US" dirty="0">
              <a:latin typeface="Times New Roman" charset="0"/>
              <a:ea typeface="MS PGothic" charset="-128"/>
            </a:endParaRPr>
          </a:p>
        </p:txBody>
      </p:sp>
      <p:sp>
        <p:nvSpPr>
          <p:cNvPr id="173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614B058-82B2-1F43-AB2F-939A7228F1F2}" type="slidenum">
              <a:rPr lang="en-US" altLang="en-US" sz="1200"/>
              <a:pPr eaLnBrk="1" hangingPunct="1"/>
              <a:t>29</a:t>
            </a:fld>
            <a:endParaRPr lang="en-US" altLang="en-US" sz="1200" dirty="0"/>
          </a:p>
        </p:txBody>
      </p:sp>
    </p:spTree>
    <p:extLst>
      <p:ext uri="{BB962C8B-B14F-4D97-AF65-F5344CB8AC3E}">
        <p14:creationId xmlns:p14="http://schemas.microsoft.com/office/powerpoint/2010/main" val="11367138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IV. Patient Assessment of Abdominal Injuries</a:t>
            </a:r>
          </a:p>
          <a:p>
            <a:r>
              <a:rPr lang="en-US" altLang="en-US" dirty="0">
                <a:latin typeface="Times New Roman" charset="0"/>
                <a:ea typeface="MS PGothic" charset="-128"/>
              </a:rPr>
              <a:t>A.    </a:t>
            </a:r>
            <a:r>
              <a:rPr lang="en-US" sz="1200" b="0" kern="1200" dirty="0">
                <a:solidFill>
                  <a:schemeClr val="tx1"/>
                </a:solidFill>
                <a:effectLst/>
                <a:latin typeface="Times New Roman" pitchFamily="18" charset="0"/>
                <a:ea typeface="MS PGothic" pitchFamily="34" charset="-128"/>
                <a:cs typeface="+mn-cs"/>
              </a:rPr>
              <a:t>Assessment finding in patients with potential abdominal injuries can be challenging to interpret.</a:t>
            </a:r>
          </a:p>
          <a:p>
            <a:r>
              <a:rPr lang="en-US" sz="1200" kern="1200" dirty="0">
                <a:solidFill>
                  <a:schemeClr val="tx1"/>
                </a:solidFill>
                <a:effectLst/>
                <a:latin typeface="Times New Roman" pitchFamily="18" charset="0"/>
                <a:ea typeface="MS PGothic" pitchFamily="34" charset="-128"/>
                <a:cs typeface="+mn-cs"/>
              </a:rPr>
              <a:t>       1.   Some are obvious; however, many are easy to overlook.</a:t>
            </a:r>
          </a:p>
          <a:p>
            <a:r>
              <a:rPr lang="en-US" sz="1200" kern="1200" dirty="0">
                <a:solidFill>
                  <a:schemeClr val="tx1"/>
                </a:solidFill>
                <a:effectLst/>
                <a:latin typeface="Times New Roman" pitchFamily="18" charset="0"/>
                <a:ea typeface="MS PGothic" pitchFamily="34" charset="-128"/>
                <a:cs typeface="+mn-cs"/>
              </a:rPr>
              <a:t>       2.   Patient may be overwhelmed with other more painful injuries.</a:t>
            </a:r>
          </a:p>
          <a:p>
            <a:r>
              <a:rPr lang="en-US" sz="1200" kern="1200" dirty="0">
                <a:solidFill>
                  <a:schemeClr val="tx1"/>
                </a:solidFill>
                <a:effectLst/>
                <a:latin typeface="Times New Roman" pitchFamily="18" charset="0"/>
                <a:ea typeface="MS PGothic" pitchFamily="34" charset="-128"/>
                <a:cs typeface="+mn-cs"/>
              </a:rPr>
              <a:t>       3.   Some abdominal injuries develop and worsen over time.</a:t>
            </a:r>
          </a:p>
          <a:p>
            <a:endParaRPr lang="en-US" altLang="en-US" dirty="0">
              <a:latin typeface="Times New Roman" charset="0"/>
              <a:ea typeface="MS PGothic" charset="-128"/>
            </a:endParaRPr>
          </a:p>
        </p:txBody>
      </p:sp>
      <p:sp>
        <p:nvSpPr>
          <p:cNvPr id="174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6B5E7C4-7F2C-A346-A8D0-93C13A3587AE}" type="slidenum">
              <a:rPr lang="en-US" altLang="en-US" sz="1200"/>
              <a:pPr eaLnBrk="1" hangingPunct="1"/>
              <a:t>30</a:t>
            </a:fld>
            <a:endParaRPr lang="en-US" altLang="en-US" sz="1200" dirty="0"/>
          </a:p>
        </p:txBody>
      </p:sp>
    </p:spTree>
    <p:extLst>
      <p:ext uri="{BB962C8B-B14F-4D97-AF65-F5344CB8AC3E}">
        <p14:creationId xmlns:p14="http://schemas.microsoft.com/office/powerpoint/2010/main" val="734447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t>National EMS Education Standard Competencies </a:t>
            </a:r>
          </a:p>
          <a:p>
            <a:pPr>
              <a:defRPr/>
            </a:pPr>
            <a:endParaRPr lang="en-US" altLang="en-US" b="1" i="1" dirty="0"/>
          </a:p>
          <a:p>
            <a:pPr>
              <a:defRPr/>
            </a:pPr>
            <a:r>
              <a:rPr lang="en-US" altLang="en-US" dirty="0"/>
              <a:t>• Pathophysiology, assessment, and management of</a:t>
            </a:r>
          </a:p>
          <a:p>
            <a:pPr marL="628650" lvl="1" indent="-171450">
              <a:buFont typeface="Arial" panose="020B0604020202020204" pitchFamily="34" charset="0"/>
              <a:buChar char="•"/>
              <a:defRPr/>
            </a:pPr>
            <a:r>
              <a:rPr lang="en-US" altLang="en-US" dirty="0"/>
              <a:t>Solid and hollow organ injuries </a:t>
            </a:r>
          </a:p>
          <a:p>
            <a:pPr marL="628650" lvl="1" indent="-171450">
              <a:buFont typeface="Arial" panose="020B0604020202020204" pitchFamily="34" charset="0"/>
              <a:buChar char="•"/>
              <a:defRPr/>
            </a:pPr>
            <a:r>
              <a:rPr lang="en-US" altLang="en-US" dirty="0"/>
              <a:t>Blunt versus penetrating mechanisms</a:t>
            </a:r>
          </a:p>
          <a:p>
            <a:pPr marL="628650" lvl="1" indent="-171450">
              <a:buFont typeface="Arial" panose="020B0604020202020204" pitchFamily="34" charset="0"/>
              <a:buChar char="•"/>
              <a:defRPr/>
            </a:pPr>
            <a:r>
              <a:rPr lang="en-US" altLang="en-US" dirty="0"/>
              <a:t>Evisceration </a:t>
            </a:r>
          </a:p>
          <a:p>
            <a:pPr marL="628650" lvl="1" indent="-171450">
              <a:buFont typeface="Arial" panose="020B0604020202020204" pitchFamily="34" charset="0"/>
              <a:buChar char="•"/>
              <a:defRPr/>
            </a:pPr>
            <a:r>
              <a:rPr lang="en-US" altLang="en-US" dirty="0"/>
              <a:t>Injuries to the external genitalia </a:t>
            </a:r>
          </a:p>
          <a:p>
            <a:pPr marL="628650" lvl="1" indent="-171450">
              <a:buFont typeface="Arial" panose="020B0604020202020204" pitchFamily="34" charset="0"/>
              <a:buChar char="•"/>
              <a:defRPr/>
            </a:pPr>
            <a:r>
              <a:rPr lang="en-US" altLang="en-US" dirty="0"/>
              <a:t>Vaginal bleeding due to trauma </a:t>
            </a:r>
          </a:p>
          <a:p>
            <a:pPr marL="628650" lvl="1" indent="-171450">
              <a:buFont typeface="Arial" panose="020B0604020202020204" pitchFamily="34" charset="0"/>
              <a:buChar char="•"/>
              <a:defRPr/>
            </a:pPr>
            <a:r>
              <a:rPr lang="en-US" altLang="en-US" dirty="0"/>
              <a:t>Sexual assault </a:t>
            </a:r>
          </a:p>
          <a:p>
            <a:pPr>
              <a:defRPr/>
            </a:pPr>
            <a:endParaRPr lang="en-US" altLang="en-US" dirty="0"/>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6488B92-00F8-2848-AD9F-344EC97AA90A}" type="slidenum">
              <a:rPr lang="en-US" altLang="en-US" sz="1200"/>
              <a:pPr eaLnBrk="1" hangingPunct="1"/>
              <a:t>4</a:t>
            </a:fld>
            <a:endParaRPr lang="en-US" altLang="en-US" sz="1200" dirty="0"/>
          </a:p>
        </p:txBody>
      </p:sp>
    </p:spTree>
    <p:extLst>
      <p:ext uri="{BB962C8B-B14F-4D97-AF65-F5344CB8AC3E}">
        <p14:creationId xmlns:p14="http://schemas.microsoft.com/office/powerpoint/2010/main" val="7797788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Scene size-up</a:t>
            </a:r>
            <a:endParaRPr lang="en-IN" altLang="en-US" b="1" dirty="0">
              <a:latin typeface="Times New Roman" charset="0"/>
              <a:ea typeface="MS PGothic" charset="-128"/>
            </a:endParaRPr>
          </a:p>
          <a:p>
            <a:r>
              <a:rPr lang="en-US" altLang="en-US" dirty="0">
                <a:latin typeface="Times New Roman" charset="0"/>
                <a:ea typeface="MS PGothic" charset="-128"/>
              </a:rPr>
              <a:t>       1.    Be sure the scene is safe for you.</a:t>
            </a:r>
            <a:endParaRPr lang="en-IN" altLang="en-US" dirty="0">
              <a:latin typeface="Times New Roman" charset="0"/>
              <a:ea typeface="MS PGothic" charset="-128"/>
            </a:endParaRPr>
          </a:p>
          <a:p>
            <a:r>
              <a:rPr lang="en-US" altLang="en-US" dirty="0">
                <a:latin typeface="Times New Roman" charset="0"/>
                <a:ea typeface="MS PGothic" charset="-128"/>
              </a:rPr>
              <a:t>       2.    Call for additional resources early if needed.</a:t>
            </a:r>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36DF0D5-2FAC-684D-99BD-5383F35854B3}" type="slidenum">
              <a:rPr lang="en-US" altLang="en-US" sz="1200"/>
              <a:pPr eaLnBrk="1" hangingPunct="1"/>
              <a:t>31</a:t>
            </a:fld>
            <a:endParaRPr lang="en-US" altLang="en-US" sz="1200" dirty="0"/>
          </a:p>
        </p:txBody>
      </p:sp>
    </p:spTree>
    <p:extLst>
      <p:ext uri="{BB962C8B-B14F-4D97-AF65-F5344CB8AC3E}">
        <p14:creationId xmlns:p14="http://schemas.microsoft.com/office/powerpoint/2010/main" val="1205076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Mechanism of injury/nature of illness</a:t>
            </a:r>
            <a:endParaRPr lang="en-IN" altLang="en-US" dirty="0">
              <a:latin typeface="Times New Roman" charset="0"/>
              <a:ea typeface="MS PGothic" charset="-128"/>
            </a:endParaRPr>
          </a:p>
          <a:p>
            <a:r>
              <a:rPr lang="en-US" altLang="en-US" dirty="0">
                <a:latin typeface="Times New Roman" charset="0"/>
                <a:ea typeface="MS PGothic" charset="-128"/>
              </a:rPr>
              <a:t>        a.    Consider early spinal precautions.</a:t>
            </a:r>
            <a:endParaRPr lang="en-IN" altLang="en-US" dirty="0">
              <a:latin typeface="Times New Roman" charset="0"/>
              <a:ea typeface="MS PGothic" charset="-128"/>
            </a:endParaRPr>
          </a:p>
          <a:p>
            <a:r>
              <a:rPr lang="en-US" altLang="en-US" dirty="0">
                <a:latin typeface="Times New Roman" charset="0"/>
                <a:ea typeface="MS PGothic" charset="-128"/>
              </a:rPr>
              <a:t>        b.    Consider all of the injuries the MOI could have produced.</a:t>
            </a:r>
          </a:p>
          <a:p>
            <a:endParaRPr lang="en-US" altLang="en-US" dirty="0">
              <a:latin typeface="Times New Roman" charset="0"/>
              <a:ea typeface="MS PGothic" charset="-128"/>
            </a:endParaRPr>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7CFE598-81CE-B245-BBDB-E795FF75E601}" type="slidenum">
              <a:rPr lang="en-US" altLang="en-US" sz="1200"/>
              <a:pPr eaLnBrk="1" hangingPunct="1"/>
              <a:t>32</a:t>
            </a:fld>
            <a:endParaRPr lang="en-US" altLang="en-US" sz="1200" dirty="0"/>
          </a:p>
        </p:txBody>
      </p:sp>
    </p:spTree>
    <p:extLst>
      <p:ext uri="{BB962C8B-B14F-4D97-AF65-F5344CB8AC3E}">
        <p14:creationId xmlns:p14="http://schemas.microsoft.com/office/powerpoint/2010/main" val="2950280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a:t>
            </a:r>
            <a:r>
              <a:rPr lang="en-US" altLang="en-US" baseline="0" dirty="0">
                <a:latin typeface="Times New Roman" charset="0"/>
                <a:ea typeface="MS PGothic" charset="-128"/>
              </a:rPr>
              <a:t> </a:t>
            </a:r>
            <a:r>
              <a:rPr lang="en-US" altLang="en-US" dirty="0">
                <a:latin typeface="Times New Roman" charset="0"/>
                <a:ea typeface="MS PGothic" charset="-128"/>
              </a:rPr>
              <a:t>Primary assessment</a:t>
            </a:r>
            <a:endParaRPr lang="en-IN" altLang="en-US" b="1" dirty="0">
              <a:latin typeface="Times New Roman" charset="0"/>
              <a:ea typeface="MS PGothic" charset="-128"/>
            </a:endParaRPr>
          </a:p>
          <a:p>
            <a:r>
              <a:rPr lang="en-US" sz="1200" kern="1200" dirty="0">
                <a:solidFill>
                  <a:schemeClr val="tx1"/>
                </a:solidFill>
                <a:effectLst/>
                <a:latin typeface="Times New Roman" charset="0"/>
                <a:ea typeface="MS PGothic" charset="-128"/>
                <a:cs typeface="+mn-cs"/>
              </a:rPr>
              <a:t>       </a:t>
            </a:r>
            <a:r>
              <a:rPr lang="en-US" sz="1200" kern="1200" dirty="0">
                <a:solidFill>
                  <a:schemeClr val="tx1"/>
                </a:solidFill>
                <a:effectLst/>
                <a:latin typeface="Times New Roman" pitchFamily="18" charset="0"/>
                <a:ea typeface="MS PGothic" pitchFamily="34" charset="-128"/>
                <a:cs typeface="+mn-cs"/>
              </a:rPr>
              <a:t>1.   Quickly form a general impression and note the patient’s level of consciousness.</a:t>
            </a:r>
          </a:p>
          <a:p>
            <a:r>
              <a:rPr lang="en-US" sz="1200" kern="1200" dirty="0">
                <a:solidFill>
                  <a:schemeClr val="tx1"/>
                </a:solidFill>
                <a:effectLst/>
                <a:latin typeface="Times New Roman" pitchFamily="18" charset="0"/>
                <a:ea typeface="MS PGothic" pitchFamily="34" charset="-128"/>
                <a:cs typeface="+mn-cs"/>
              </a:rPr>
              <a:t>       2.   Severe external hemorrhage must be addressed before airway or breathing concerns.</a:t>
            </a:r>
          </a:p>
          <a:p>
            <a:r>
              <a:rPr lang="en-US" sz="1200" kern="1200" dirty="0">
                <a:solidFill>
                  <a:schemeClr val="tx1"/>
                </a:solidFill>
                <a:effectLst/>
                <a:latin typeface="Times New Roman" pitchFamily="18" charset="0"/>
                <a:ea typeface="MS PGothic" pitchFamily="34" charset="-128"/>
                <a:cs typeface="+mn-cs"/>
              </a:rPr>
              <a:t>       3.   Ensure that the patient has a clear and patent airway.</a:t>
            </a:r>
          </a:p>
          <a:p>
            <a:endParaRPr lang="en-US" altLang="en-US" dirty="0">
              <a:latin typeface="Times New Roman" charset="0"/>
              <a:ea typeface="MS PGothic" charset="-128"/>
            </a:endParaRPr>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1C656AA-3482-0E49-97F6-3B914FA68660}" type="slidenum">
              <a:rPr lang="en-US" altLang="en-US" sz="1200"/>
              <a:pPr eaLnBrk="1" hangingPunct="1"/>
              <a:t>33</a:t>
            </a:fld>
            <a:endParaRPr lang="en-US" altLang="en-US" sz="1200" dirty="0"/>
          </a:p>
        </p:txBody>
      </p:sp>
    </p:spTree>
    <p:extLst>
      <p:ext uri="{BB962C8B-B14F-4D97-AF65-F5344CB8AC3E}">
        <p14:creationId xmlns:p14="http://schemas.microsoft.com/office/powerpoint/2010/main" val="21440614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n-cs"/>
              </a:rPr>
              <a:t>4.   Circulation</a:t>
            </a:r>
          </a:p>
          <a:p>
            <a:r>
              <a:rPr lang="en-US" sz="1200" kern="1200" dirty="0">
                <a:solidFill>
                  <a:schemeClr val="tx1"/>
                </a:solidFill>
                <a:effectLst/>
                <a:latin typeface="Times New Roman" pitchFamily="18" charset="0"/>
                <a:ea typeface="MS PGothic" pitchFamily="34" charset="-128"/>
                <a:cs typeface="+mn-cs"/>
              </a:rPr>
              <a:t>      a.    Treat signs and symptoms of shock aggressively. </a:t>
            </a:r>
          </a:p>
          <a:p>
            <a:r>
              <a:rPr lang="en-US" sz="1200" kern="1200" dirty="0">
                <a:solidFill>
                  <a:schemeClr val="tx1"/>
                </a:solidFill>
                <a:effectLst/>
                <a:latin typeface="Times New Roman" pitchFamily="18" charset="0"/>
                <a:ea typeface="MS PGothic" pitchFamily="34" charset="-128"/>
                <a:cs typeface="+mn-cs"/>
              </a:rPr>
              <a:t>5.   Transport decision</a:t>
            </a:r>
          </a:p>
          <a:p>
            <a:r>
              <a:rPr lang="en-US" sz="1200" kern="1200" dirty="0">
                <a:solidFill>
                  <a:schemeClr val="tx1"/>
                </a:solidFill>
                <a:effectLst/>
                <a:latin typeface="Times New Roman" pitchFamily="18" charset="0"/>
                <a:ea typeface="MS PGothic" pitchFamily="34" charset="-128"/>
                <a:cs typeface="+mn-cs"/>
              </a:rPr>
              <a:t>      a.    Patients with abdominal injuries should be evaluated at the highest level of trauma center available.</a:t>
            </a:r>
          </a:p>
        </p:txBody>
      </p:sp>
      <p:sp>
        <p:nvSpPr>
          <p:cNvPr id="178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6F0CF30-B840-3847-9F75-A42032F25B4A}" type="slidenum">
              <a:rPr lang="en-US" altLang="en-US" sz="1200"/>
              <a:pPr eaLnBrk="1" hangingPunct="1"/>
              <a:t>34</a:t>
            </a:fld>
            <a:endParaRPr lang="en-US" altLang="en-US" sz="1200" dirty="0"/>
          </a:p>
        </p:txBody>
      </p:sp>
    </p:spTree>
    <p:extLst>
      <p:ext uri="{BB962C8B-B14F-4D97-AF65-F5344CB8AC3E}">
        <p14:creationId xmlns:p14="http://schemas.microsoft.com/office/powerpoint/2010/main" val="4647733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History taking</a:t>
            </a:r>
            <a:endParaRPr lang="en-IN" altLang="en-US" b="1"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n-cs"/>
              </a:rPr>
              <a:t>       1.   SAMPLE history and OPQRST</a:t>
            </a:r>
          </a:p>
          <a:p>
            <a:r>
              <a:rPr lang="en-US" sz="1200" kern="1200" dirty="0">
                <a:solidFill>
                  <a:schemeClr val="tx1"/>
                </a:solidFill>
                <a:effectLst/>
                <a:latin typeface="Times New Roman" pitchFamily="18" charset="0"/>
                <a:ea typeface="MS PGothic" pitchFamily="34" charset="-128"/>
                <a:cs typeface="+mn-cs"/>
              </a:rPr>
              <a:t>             a.   Ask if the patient has experienced any nausea, vomiting, or diarrhea.</a:t>
            </a:r>
          </a:p>
          <a:p>
            <a:r>
              <a:rPr lang="en-US" sz="1200" kern="1200" dirty="0">
                <a:solidFill>
                  <a:schemeClr val="tx1"/>
                </a:solidFill>
                <a:effectLst/>
                <a:latin typeface="Times New Roman" pitchFamily="18" charset="0"/>
                <a:ea typeface="MS PGothic" pitchFamily="34" charset="-128"/>
                <a:cs typeface="+mn-cs"/>
              </a:rPr>
              <a:t>             b.   Ask about the appearance of any bowel movements and urinary output.</a:t>
            </a:r>
          </a:p>
          <a:p>
            <a:r>
              <a:rPr lang="en-US" sz="1200" kern="1200" dirty="0">
                <a:solidFill>
                  <a:schemeClr val="tx1"/>
                </a:solidFill>
                <a:effectLst/>
                <a:latin typeface="Times New Roman" pitchFamily="18" charset="0"/>
                <a:ea typeface="MS PGothic" pitchFamily="34" charset="-128"/>
                <a:cs typeface="+mn-cs"/>
              </a:rPr>
              <a:t>             c.   Ask about referred pain.</a:t>
            </a:r>
          </a:p>
          <a:p>
            <a:r>
              <a:rPr lang="en-US" sz="1200" kern="1200" dirty="0">
                <a:solidFill>
                  <a:schemeClr val="tx1"/>
                </a:solidFill>
                <a:effectLst/>
                <a:latin typeface="Times New Roman" pitchFamily="18" charset="0"/>
                <a:ea typeface="MS PGothic" pitchFamily="34" charset="-128"/>
                <a:cs typeface="+mn-cs"/>
              </a:rPr>
              <a:t>             d.   Peritonitis can result in pain provoked by removal of pressure (rebound tenderness).</a:t>
            </a:r>
          </a:p>
          <a:p>
            <a:r>
              <a:rPr lang="en-US" sz="1200" kern="1200" dirty="0">
                <a:solidFill>
                  <a:schemeClr val="tx1"/>
                </a:solidFill>
                <a:effectLst/>
                <a:latin typeface="Times New Roman" pitchFamily="18" charset="0"/>
                <a:ea typeface="MS PGothic" pitchFamily="34" charset="-128"/>
                <a:cs typeface="+mn-cs"/>
              </a:rPr>
              <a:t>             e.   Guarding occurs when the patient tenses up or stiffens his or her abdominal muscles.</a:t>
            </a:r>
          </a:p>
          <a:p>
            <a:endParaRPr lang="en-US" altLang="en-US" dirty="0">
              <a:latin typeface="Times New Roman" charset="0"/>
              <a:ea typeface="MS PGothic" charset="-128"/>
            </a:endParaRPr>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B7A6B1D-E566-CF41-AAC9-956162FBF42B}" type="slidenum">
              <a:rPr lang="en-US" altLang="en-US" sz="1200"/>
              <a:pPr eaLnBrk="1" hangingPunct="1"/>
              <a:t>35</a:t>
            </a:fld>
            <a:endParaRPr lang="en-US" altLang="en-US" sz="1200" dirty="0"/>
          </a:p>
        </p:txBody>
      </p:sp>
    </p:spTree>
    <p:extLst>
      <p:ext uri="{BB962C8B-B14F-4D97-AF65-F5344CB8AC3E}">
        <p14:creationId xmlns:p14="http://schemas.microsoft.com/office/powerpoint/2010/main" val="5137829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n-cs"/>
              </a:rPr>
              <a:t>1.   SAMPLE history and OPQRST</a:t>
            </a:r>
          </a:p>
          <a:p>
            <a:r>
              <a:rPr lang="en-US" sz="1200" kern="1200" dirty="0">
                <a:solidFill>
                  <a:schemeClr val="tx1"/>
                </a:solidFill>
                <a:effectLst/>
                <a:latin typeface="Times New Roman" pitchFamily="18" charset="0"/>
                <a:ea typeface="MS PGothic" pitchFamily="34" charset="-128"/>
                <a:cs typeface="+mn-cs"/>
              </a:rPr>
              <a:t>      a.   Ask if the patient has experienced any nausea, vomiting, or diarrhea.</a:t>
            </a:r>
          </a:p>
          <a:p>
            <a:r>
              <a:rPr lang="en-US" sz="1200" kern="1200" dirty="0">
                <a:solidFill>
                  <a:schemeClr val="tx1"/>
                </a:solidFill>
                <a:effectLst/>
                <a:latin typeface="Times New Roman" pitchFamily="18" charset="0"/>
                <a:ea typeface="MS PGothic" pitchFamily="34" charset="-128"/>
                <a:cs typeface="+mn-cs"/>
              </a:rPr>
              <a:t>      b.   Ask about the appearance of any bowel movements and urinary output.</a:t>
            </a:r>
          </a:p>
          <a:p>
            <a:r>
              <a:rPr lang="en-US" sz="1200" kern="1200" dirty="0">
                <a:solidFill>
                  <a:schemeClr val="tx1"/>
                </a:solidFill>
                <a:effectLst/>
                <a:latin typeface="Times New Roman" pitchFamily="18" charset="0"/>
                <a:ea typeface="MS PGothic" pitchFamily="34" charset="-128"/>
                <a:cs typeface="+mn-cs"/>
              </a:rPr>
              <a:t>      c.   Ask about referred pain.</a:t>
            </a:r>
          </a:p>
          <a:p>
            <a:r>
              <a:rPr lang="en-US" sz="1200" kern="1200" dirty="0">
                <a:solidFill>
                  <a:schemeClr val="tx1"/>
                </a:solidFill>
                <a:effectLst/>
                <a:latin typeface="Times New Roman" pitchFamily="18" charset="0"/>
                <a:ea typeface="MS PGothic" pitchFamily="34" charset="-128"/>
                <a:cs typeface="+mn-cs"/>
              </a:rPr>
              <a:t>      d.   Peritonitis can result in pain provoked by removal of pressure (rebound tenderness).</a:t>
            </a:r>
          </a:p>
          <a:p>
            <a:r>
              <a:rPr lang="en-US" sz="1200" kern="1200" dirty="0">
                <a:solidFill>
                  <a:schemeClr val="tx1"/>
                </a:solidFill>
                <a:effectLst/>
                <a:latin typeface="Times New Roman" pitchFamily="18" charset="0"/>
                <a:ea typeface="MS PGothic" pitchFamily="34" charset="-128"/>
                <a:cs typeface="+mn-cs"/>
              </a:rPr>
              <a:t>      e.   Guarding occurs when the patient tenses up or stiffens his or her abdominal muscles.</a:t>
            </a:r>
          </a:p>
        </p:txBody>
      </p:sp>
      <p:sp>
        <p:nvSpPr>
          <p:cNvPr id="183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ECEBBDB-BC6A-0A45-ADC8-3F7596B87C75}" type="slidenum">
              <a:rPr lang="en-US" altLang="en-US" sz="1200"/>
              <a:pPr eaLnBrk="1" hangingPunct="1"/>
              <a:t>36</a:t>
            </a:fld>
            <a:endParaRPr lang="en-US" altLang="en-US" sz="1200" dirty="0"/>
          </a:p>
        </p:txBody>
      </p:sp>
    </p:spTree>
    <p:extLst>
      <p:ext uri="{BB962C8B-B14F-4D97-AF65-F5344CB8AC3E}">
        <p14:creationId xmlns:p14="http://schemas.microsoft.com/office/powerpoint/2010/main" val="1190691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Secondary assessment</a:t>
            </a:r>
            <a:endParaRPr lang="en-IN" altLang="en-US" b="1" dirty="0">
              <a:latin typeface="Times New Roman" charset="0"/>
              <a:ea typeface="MS PGothic" charset="-128"/>
            </a:endParaRPr>
          </a:p>
          <a:p>
            <a:r>
              <a:rPr lang="en-US" altLang="en-US" dirty="0">
                <a:latin typeface="Times New Roman" charset="0"/>
                <a:ea typeface="MS PGothic" charset="-128"/>
              </a:rPr>
              <a:t>       1.    May not have time to perform this detailed, comprehensive exam in critically injured patients</a:t>
            </a:r>
            <a:endParaRPr lang="en-IN" altLang="en-US" dirty="0">
              <a:latin typeface="Times New Roman" charset="0"/>
              <a:ea typeface="MS PGothic" charset="-128"/>
            </a:endParaRPr>
          </a:p>
          <a:p>
            <a:r>
              <a:rPr lang="en-US" altLang="en-US" dirty="0">
                <a:latin typeface="Times New Roman" charset="0"/>
                <a:ea typeface="MS PGothic" charset="-128"/>
              </a:rPr>
              <a:t>       2.    Physical examinations</a:t>
            </a:r>
            <a:endParaRPr lang="en-IN" altLang="en-US" dirty="0">
              <a:latin typeface="Times New Roman" charset="0"/>
              <a:ea typeface="MS PGothic" charset="-128"/>
            </a:endParaRPr>
          </a:p>
          <a:p>
            <a:r>
              <a:rPr lang="en-US" altLang="en-US" dirty="0">
                <a:latin typeface="Times New Roman" charset="0"/>
                <a:ea typeface="MS PGothic" charset="-128"/>
              </a:rPr>
              <a:t>              a.    Remove or loosen clothes to expose injured regions of the body.</a:t>
            </a:r>
            <a:endParaRPr lang="en-IN" altLang="en-US" dirty="0">
              <a:latin typeface="Times New Roman" charset="0"/>
              <a:ea typeface="MS PGothic" charset="-128"/>
            </a:endParaRPr>
          </a:p>
          <a:p>
            <a:r>
              <a:rPr lang="en-US" altLang="en-US" dirty="0">
                <a:latin typeface="Times New Roman" charset="0"/>
                <a:ea typeface="MS PGothic" charset="-128"/>
              </a:rPr>
              <a:t>              b.    Transport the patient in a position of comfort unless spinal injury is suspected.</a:t>
            </a:r>
            <a:endParaRPr lang="en-IN" altLang="en-US" dirty="0">
              <a:latin typeface="Times New Roman" charset="0"/>
              <a:ea typeface="MS PGothic" charset="-128"/>
            </a:endParaRPr>
          </a:p>
          <a:p>
            <a:r>
              <a:rPr lang="en-US" altLang="en-US" dirty="0">
                <a:latin typeface="Times New Roman" charset="0"/>
                <a:ea typeface="MS PGothic" charset="-128"/>
              </a:rPr>
              <a:t>              c.    Examine the entire abdomen, including all posterior, anterior, and lateral surfaces.</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184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B4B7229-0BAC-5D4F-AF7D-53E857CE7C44}" type="slidenum">
              <a:rPr lang="en-US" altLang="en-US" sz="1200"/>
              <a:pPr eaLnBrk="1" hangingPunct="1"/>
              <a:t>37</a:t>
            </a:fld>
            <a:endParaRPr lang="en-US" altLang="en-US" sz="1200" dirty="0"/>
          </a:p>
        </p:txBody>
      </p:sp>
    </p:spTree>
    <p:extLst>
      <p:ext uri="{BB962C8B-B14F-4D97-AF65-F5344CB8AC3E}">
        <p14:creationId xmlns:p14="http://schemas.microsoft.com/office/powerpoint/2010/main" val="18885169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Use DCAP-BTLS to help identify specific signs and symptoms of injury.</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185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AB77648-ACCB-BA4C-83D1-C55889AB0071}" type="slidenum">
              <a:rPr lang="en-US" altLang="en-US" sz="1200"/>
              <a:pPr eaLnBrk="1" hangingPunct="1"/>
              <a:t>38</a:t>
            </a:fld>
            <a:endParaRPr lang="en-US" altLang="en-US" sz="1200" dirty="0"/>
          </a:p>
        </p:txBody>
      </p:sp>
    </p:spTree>
    <p:extLst>
      <p:ext uri="{BB962C8B-B14F-4D97-AF65-F5344CB8AC3E}">
        <p14:creationId xmlns:p14="http://schemas.microsoft.com/office/powerpoint/2010/main" val="4958743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Palpate the abdomen when examining the region.</a:t>
            </a:r>
            <a:endParaRPr lang="en-IN" altLang="en-US" dirty="0">
              <a:latin typeface="Times New Roman" charset="0"/>
              <a:ea typeface="MS PGothic" charset="-128"/>
            </a:endParaRPr>
          </a:p>
          <a:p>
            <a:r>
              <a:rPr lang="en-US" altLang="en-US" dirty="0">
                <a:latin typeface="Times New Roman" charset="0"/>
                <a:ea typeface="MS PGothic" charset="-128"/>
              </a:rPr>
              <a:t>       i.    Palpate the quadrant farthest away from the quadrant that is exhibiting signs and symptoms of injury and pain.</a:t>
            </a:r>
            <a:endParaRPr lang="en-IN" altLang="en-US" dirty="0">
              <a:latin typeface="Times New Roman" charset="0"/>
              <a:ea typeface="MS PGothic" charset="-128"/>
            </a:endParaRPr>
          </a:p>
          <a:p>
            <a:r>
              <a:rPr lang="en-US" altLang="en-US" dirty="0">
                <a:latin typeface="Times New Roman" charset="0"/>
                <a:ea typeface="MS PGothic" charset="-128"/>
              </a:rPr>
              <a:t>f.    Perform a full-body scan to identify injuries other than abdominal injuries.</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186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B01570F-BB5D-344A-83E8-A3B0A2A96B46}" type="slidenum">
              <a:rPr lang="en-US" altLang="en-US" sz="1200"/>
              <a:pPr eaLnBrk="1" hangingPunct="1"/>
              <a:t>39</a:t>
            </a:fld>
            <a:endParaRPr lang="en-US" altLang="en-US" sz="1200" dirty="0"/>
          </a:p>
        </p:txBody>
      </p:sp>
    </p:spTree>
    <p:extLst>
      <p:ext uri="{BB962C8B-B14F-4D97-AF65-F5344CB8AC3E}">
        <p14:creationId xmlns:p14="http://schemas.microsoft.com/office/powerpoint/2010/main" val="19229105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g.    Inspect and palpate the kidney area for tenderness, bruising, swelling, or other signs of trauma.</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187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FAD6515-5E6B-8749-B93F-51223D8CB9B2}" type="slidenum">
              <a:rPr lang="en-US" altLang="en-US" sz="1200"/>
              <a:pPr eaLnBrk="1" hangingPunct="1"/>
              <a:t>40</a:t>
            </a:fld>
            <a:endParaRPr lang="en-US" altLang="en-US" sz="1200" dirty="0"/>
          </a:p>
        </p:txBody>
      </p:sp>
    </p:spTree>
    <p:extLst>
      <p:ext uri="{BB962C8B-B14F-4D97-AF65-F5344CB8AC3E}">
        <p14:creationId xmlns:p14="http://schemas.microsoft.com/office/powerpoint/2010/main" val="876747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 Introduction</a:t>
            </a:r>
          </a:p>
          <a:p>
            <a:r>
              <a:rPr lang="en-US" altLang="en-US" dirty="0">
                <a:latin typeface="Times New Roman" charset="0"/>
                <a:ea typeface="MS PGothic" charset="-128"/>
              </a:rPr>
              <a:t>A.    The abdomen extends from the diaphragm to the pelvis and contains the organs that make up the digestive, urinary, and genitourinary systems</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AAF86E1-9D5D-7648-8213-A27617B9C10C}" type="slidenum">
              <a:rPr lang="en-US" altLang="en-US" sz="1200"/>
              <a:pPr eaLnBrk="1" hangingPunct="1"/>
              <a:t>5</a:t>
            </a:fld>
            <a:endParaRPr lang="en-US" altLang="en-US" sz="1200" dirty="0"/>
          </a:p>
        </p:txBody>
      </p:sp>
    </p:spTree>
    <p:extLst>
      <p:ext uri="{BB962C8B-B14F-4D97-AF65-F5344CB8AC3E}">
        <p14:creationId xmlns:p14="http://schemas.microsoft.com/office/powerpoint/2010/main" val="17977666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Obtain vital signs</a:t>
            </a:r>
            <a:endParaRPr lang="en-IN"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n-cs"/>
              </a:rPr>
              <a:t>       a.   Obtain and record vital signs early, and repeat every 5 minutes in the patient whom you suspect has a serious injury.</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b.</a:t>
            </a:r>
            <a:r>
              <a:rPr lang="en-US" sz="1200" kern="1200" dirty="0">
                <a:solidFill>
                  <a:schemeClr val="tx1"/>
                </a:solidFill>
                <a:effectLst/>
                <a:latin typeface="Times New Roman" pitchFamily="18" charset="0"/>
                <a:ea typeface="MS PGothic" pitchFamily="34" charset="-128"/>
                <a:cs typeface="+mn-cs"/>
              </a:rPr>
              <a:t>   Hypotension is a late sign of shock. </a:t>
            </a:r>
          </a:p>
        </p:txBody>
      </p:sp>
      <p:sp>
        <p:nvSpPr>
          <p:cNvPr id="188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4E03234-8963-1845-96CF-F339128D4E3C}" type="slidenum">
              <a:rPr lang="en-US" altLang="en-US" sz="1200"/>
              <a:pPr eaLnBrk="1" hangingPunct="1"/>
              <a:t>41</a:t>
            </a:fld>
            <a:endParaRPr lang="en-US" altLang="en-US" sz="1200" dirty="0"/>
          </a:p>
        </p:txBody>
      </p:sp>
    </p:spTree>
    <p:extLst>
      <p:ext uri="{BB962C8B-B14F-4D97-AF65-F5344CB8AC3E}">
        <p14:creationId xmlns:p14="http://schemas.microsoft.com/office/powerpoint/2010/main" val="16178465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200" b="0" kern="1200" dirty="0">
                <a:solidFill>
                  <a:schemeClr val="tx1"/>
                </a:solidFill>
                <a:effectLst/>
                <a:latin typeface="Times New Roman" pitchFamily="18" charset="0"/>
                <a:ea typeface="MS PGothic" pitchFamily="34" charset="-128"/>
                <a:cs typeface="+mn-cs"/>
              </a:rPr>
              <a:t>F.   Assessment of an isolated abdominal injury</a:t>
            </a:r>
          </a:p>
          <a:p>
            <a:r>
              <a:rPr lang="en-US" sz="1200" kern="1200" dirty="0">
                <a:solidFill>
                  <a:schemeClr val="tx1"/>
                </a:solidFill>
                <a:effectLst/>
                <a:latin typeface="Times New Roman" pitchFamily="18" charset="0"/>
                <a:ea typeface="MS PGothic" pitchFamily="34" charset="-128"/>
                <a:cs typeface="+mn-cs"/>
              </a:rPr>
              <a:t>       1.   Visually inspect the abdomen for penetrating wounds.</a:t>
            </a:r>
          </a:p>
          <a:p>
            <a:r>
              <a:rPr lang="en-US" sz="1200" kern="1200" dirty="0">
                <a:solidFill>
                  <a:schemeClr val="tx1"/>
                </a:solidFill>
                <a:effectLst/>
                <a:latin typeface="Times New Roman" pitchFamily="18" charset="0"/>
                <a:ea typeface="MS PGothic" pitchFamily="34" charset="-128"/>
                <a:cs typeface="+mn-cs"/>
              </a:rPr>
              <a:t>       2.   If an entrance wound is found, check for a corresponding exit wound.</a:t>
            </a:r>
          </a:p>
          <a:p>
            <a:r>
              <a:rPr lang="en-US" sz="1200" kern="1200" dirty="0">
                <a:solidFill>
                  <a:schemeClr val="tx1"/>
                </a:solidFill>
                <a:effectLst/>
                <a:latin typeface="Times New Roman" pitchFamily="18" charset="0"/>
                <a:ea typeface="MS PGothic" pitchFamily="34" charset="-128"/>
                <a:cs typeface="+mn-cs"/>
              </a:rPr>
              <a:t>       3.   Do not remove an impaled object.</a:t>
            </a:r>
          </a:p>
          <a:p>
            <a:endParaRPr lang="en-US" sz="1200" kern="1200" dirty="0">
              <a:solidFill>
                <a:schemeClr val="tx1"/>
              </a:solidFill>
              <a:effectLst/>
              <a:latin typeface="Times New Roman" pitchFamily="18" charset="0"/>
              <a:ea typeface="MS PGothic" pitchFamily="34" charset="-128"/>
              <a:cs typeface="+mn-cs"/>
            </a:endParaRPr>
          </a:p>
        </p:txBody>
      </p:sp>
      <p:sp>
        <p:nvSpPr>
          <p:cNvPr id="188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4E03234-8963-1845-96CF-F339128D4E3C}" type="slidenum">
              <a:rPr lang="en-US" altLang="en-US" sz="1200"/>
              <a:pPr eaLnBrk="1" hangingPunct="1"/>
              <a:t>42</a:t>
            </a:fld>
            <a:endParaRPr lang="en-US" altLang="en-US" sz="1200" dirty="0"/>
          </a:p>
        </p:txBody>
      </p:sp>
    </p:spTree>
    <p:extLst>
      <p:ext uri="{BB962C8B-B14F-4D97-AF65-F5344CB8AC3E}">
        <p14:creationId xmlns:p14="http://schemas.microsoft.com/office/powerpoint/2010/main" val="5964951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G.    Reassessment</a:t>
            </a:r>
            <a:endParaRPr lang="en-IN" altLang="en-US" b="1" dirty="0">
              <a:latin typeface="Times New Roman" charset="0"/>
              <a:ea typeface="MS PGothic" charset="-128"/>
            </a:endParaRPr>
          </a:p>
          <a:p>
            <a:r>
              <a:rPr lang="en-US" altLang="en-US" dirty="0">
                <a:latin typeface="Times New Roman" charset="0"/>
                <a:ea typeface="MS PGothic" charset="-128"/>
              </a:rPr>
              <a:t>        1.    Repeat the primary assessment and vital signs.</a:t>
            </a:r>
            <a:endParaRPr lang="en-IN" altLang="en-US" dirty="0">
              <a:latin typeface="Times New Roman" charset="0"/>
              <a:ea typeface="MS PGothic" charset="-128"/>
            </a:endParaRPr>
          </a:p>
          <a:p>
            <a:r>
              <a:rPr lang="en-US" altLang="en-US" dirty="0">
                <a:latin typeface="Times New Roman" charset="0"/>
                <a:ea typeface="MS PGothic" charset="-128"/>
              </a:rPr>
              <a:t>               a.   Reassess the interventions and treatment you have provided.</a:t>
            </a:r>
            <a:endParaRPr lang="en-IN"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n-cs"/>
              </a:rPr>
              <a:t>        2.    Communication and documentation</a:t>
            </a:r>
          </a:p>
          <a:p>
            <a:r>
              <a:rPr lang="en-US" sz="1200" kern="1200" dirty="0">
                <a:solidFill>
                  <a:schemeClr val="tx1"/>
                </a:solidFill>
                <a:effectLst/>
                <a:latin typeface="Times New Roman" pitchFamily="18" charset="0"/>
                <a:ea typeface="MS PGothic" pitchFamily="34" charset="-128"/>
                <a:cs typeface="+mn-cs"/>
              </a:rPr>
              <a:t>               a.   Outline the patient’s MOI, injuries, and relevant vital signs. </a:t>
            </a:r>
          </a:p>
          <a:p>
            <a:r>
              <a:rPr lang="en-US" altLang="en-US" dirty="0">
                <a:latin typeface="Times New Roman" charset="0"/>
                <a:ea typeface="MS PGothic" charset="-128"/>
              </a:rPr>
              <a:t>	</a:t>
            </a:r>
          </a:p>
        </p:txBody>
      </p:sp>
      <p:sp>
        <p:nvSpPr>
          <p:cNvPr id="189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FC7BEBA-C5D6-BF4F-91BB-5AF96E0F0093}" type="slidenum">
              <a:rPr lang="en-US" altLang="en-US" sz="1200"/>
              <a:pPr eaLnBrk="1" hangingPunct="1"/>
              <a:t>43</a:t>
            </a:fld>
            <a:endParaRPr lang="en-US" altLang="en-US" sz="1200" dirty="0"/>
          </a:p>
        </p:txBody>
      </p:sp>
    </p:spTree>
    <p:extLst>
      <p:ext uri="{BB962C8B-B14F-4D97-AF65-F5344CB8AC3E}">
        <p14:creationId xmlns:p14="http://schemas.microsoft.com/office/powerpoint/2010/main" val="18561750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 Emergency Medical Care of Abdominal Injuries</a:t>
            </a:r>
          </a:p>
          <a:p>
            <a:r>
              <a:rPr lang="en-US" altLang="en-US" dirty="0">
                <a:latin typeface="Times New Roman" charset="0"/>
                <a:ea typeface="MS PGothic" charset="-128"/>
              </a:rPr>
              <a:t>A.    Closed abdominal injuries</a:t>
            </a:r>
            <a:endParaRPr lang="en-IN" altLang="en-US" b="1"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n-cs"/>
              </a:rPr>
              <a:t>       1.   Monitor the patient closely and evaluate for progression into shock.</a:t>
            </a:r>
          </a:p>
          <a:p>
            <a:r>
              <a:rPr lang="en-US" sz="1200" kern="1200" dirty="0">
                <a:solidFill>
                  <a:schemeClr val="tx1"/>
                </a:solidFill>
                <a:effectLst/>
                <a:latin typeface="Times New Roman" pitchFamily="18" charset="0"/>
                <a:ea typeface="MS PGothic" pitchFamily="34" charset="-128"/>
                <a:cs typeface="+mn-cs"/>
              </a:rPr>
              <a:t>       2.   The patient may experience nausea and vomiting;</a:t>
            </a:r>
            <a:r>
              <a:rPr lang="en-US" sz="1200" kern="1200" baseline="0" dirty="0">
                <a:solidFill>
                  <a:schemeClr val="tx1"/>
                </a:solidFill>
                <a:effectLst/>
                <a:latin typeface="Times New Roman" pitchFamily="18" charset="0"/>
                <a:ea typeface="MS PGothic" pitchFamily="34" charset="-128"/>
                <a:cs typeface="+mn-cs"/>
              </a:rPr>
              <a:t> </a:t>
            </a:r>
            <a:r>
              <a:rPr lang="en-US" sz="1200" kern="1200" dirty="0">
                <a:solidFill>
                  <a:schemeClr val="tx1"/>
                </a:solidFill>
                <a:effectLst/>
                <a:latin typeface="Times New Roman" pitchFamily="18" charset="0"/>
                <a:ea typeface="MS PGothic" pitchFamily="34" charset="-128"/>
                <a:cs typeface="+mn-cs"/>
              </a:rPr>
              <a:t>have suction available.</a:t>
            </a:r>
          </a:p>
          <a:p>
            <a:r>
              <a:rPr lang="en-US" sz="1200" kern="1200" dirty="0">
                <a:solidFill>
                  <a:schemeClr val="tx1"/>
                </a:solidFill>
                <a:effectLst/>
                <a:latin typeface="Times New Roman" pitchFamily="18" charset="0"/>
                <a:ea typeface="MS PGothic" pitchFamily="34" charset="-128"/>
                <a:cs typeface="+mn-cs"/>
              </a:rPr>
              <a:t>       3.   Administer oxygen to patients who are unconscious or who are in shock. </a:t>
            </a:r>
          </a:p>
          <a:p>
            <a:r>
              <a:rPr lang="en-US" sz="1200" kern="1200" dirty="0">
                <a:solidFill>
                  <a:schemeClr val="tx1"/>
                </a:solidFill>
                <a:effectLst/>
                <a:latin typeface="Times New Roman" pitchFamily="18" charset="0"/>
                <a:ea typeface="MS PGothic" pitchFamily="34" charset="-128"/>
                <a:cs typeface="+mn-cs"/>
              </a:rPr>
              <a:t>       4.   Keep the patient warm. </a:t>
            </a:r>
          </a:p>
          <a:p>
            <a:r>
              <a:rPr lang="en-US" sz="1200" kern="1200" dirty="0">
                <a:solidFill>
                  <a:schemeClr val="tx1"/>
                </a:solidFill>
                <a:effectLst/>
                <a:latin typeface="Times New Roman" pitchFamily="18" charset="0"/>
                <a:ea typeface="MS PGothic" pitchFamily="34" charset="-128"/>
                <a:cs typeface="+mn-cs"/>
              </a:rPr>
              <a:t>       5.   Assist ventilations if necessary.</a:t>
            </a:r>
          </a:p>
          <a:p>
            <a:r>
              <a:rPr lang="en-US" sz="1200" kern="1200" dirty="0">
                <a:solidFill>
                  <a:schemeClr val="tx1"/>
                </a:solidFill>
                <a:effectLst/>
                <a:latin typeface="Times New Roman" pitchFamily="18" charset="0"/>
                <a:ea typeface="MS PGothic" pitchFamily="34" charset="-128"/>
                <a:cs typeface="+mn-cs"/>
              </a:rPr>
              <a:t>       6.   Consider calling ALS for placement of an oral or nasal gastric tube. </a:t>
            </a:r>
          </a:p>
          <a:p>
            <a:r>
              <a:rPr lang="en-US" altLang="en-US" dirty="0">
                <a:latin typeface="Times New Roman" charset="0"/>
                <a:ea typeface="MS PGothic" charset="-128"/>
              </a:rPr>
              <a:t>	</a:t>
            </a:r>
          </a:p>
        </p:txBody>
      </p:sp>
      <p:sp>
        <p:nvSpPr>
          <p:cNvPr id="191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F3CB92A-F087-A544-B47E-EEEC237098E5}" type="slidenum">
              <a:rPr lang="en-US" altLang="en-US" sz="1200"/>
              <a:pPr eaLnBrk="1" hangingPunct="1"/>
              <a:t>44</a:t>
            </a:fld>
            <a:endParaRPr lang="en-US" altLang="en-US" sz="1200" dirty="0"/>
          </a:p>
        </p:txBody>
      </p:sp>
    </p:spTree>
    <p:extLst>
      <p:ext uri="{BB962C8B-B14F-4D97-AF65-F5344CB8AC3E}">
        <p14:creationId xmlns:p14="http://schemas.microsoft.com/office/powerpoint/2010/main" val="12085318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Open abdominal injuries</a:t>
            </a:r>
            <a:endParaRPr lang="en-IN" altLang="en-US" b="1" dirty="0">
              <a:latin typeface="Times New Roman" charset="0"/>
              <a:ea typeface="MS PGothic" charset="-128"/>
            </a:endParaRPr>
          </a:p>
          <a:p>
            <a:r>
              <a:rPr lang="en-US" altLang="en-US" dirty="0">
                <a:latin typeface="Times New Roman" charset="0"/>
                <a:ea typeface="MS PGothic" charset="-128"/>
              </a:rPr>
              <a:t>        1.    Patients with penetrating injuries</a:t>
            </a:r>
            <a:endParaRPr lang="en-IN" altLang="en-US" dirty="0">
              <a:latin typeface="Times New Roman" charset="0"/>
              <a:ea typeface="MS PGothic" charset="-128"/>
            </a:endParaRPr>
          </a:p>
          <a:p>
            <a:r>
              <a:rPr lang="en-US" altLang="en-US" dirty="0">
                <a:latin typeface="Times New Roman" charset="0"/>
                <a:ea typeface="MS PGothic" charset="-128"/>
              </a:rPr>
              <a:t>               a.    Generally obvious wounds and external bleeding; however, significant external bleeding is not always present</a:t>
            </a:r>
            <a:endParaRPr lang="en-IN" altLang="en-US" dirty="0">
              <a:latin typeface="Times New Roman" charset="0"/>
              <a:ea typeface="MS PGothic" charset="-128"/>
            </a:endParaRPr>
          </a:p>
          <a:p>
            <a:r>
              <a:rPr lang="en-US" altLang="en-US" dirty="0">
                <a:latin typeface="Times New Roman" charset="0"/>
                <a:ea typeface="MS PGothic" charset="-128"/>
              </a:rPr>
              <a:t>               b.    Maintain a high index of suspicion for serious, unseen blood loss.</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194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C5BD4F1-FCDD-F541-9341-BE37C94D3E28}" type="slidenum">
              <a:rPr lang="en-US" altLang="en-US" sz="1200"/>
              <a:pPr eaLnBrk="1" hangingPunct="1"/>
              <a:t>45</a:t>
            </a:fld>
            <a:endParaRPr lang="en-US" altLang="en-US" sz="1200" dirty="0"/>
          </a:p>
        </p:txBody>
      </p:sp>
    </p:spTree>
    <p:extLst>
      <p:ext uri="{BB962C8B-B14F-4D97-AF65-F5344CB8AC3E}">
        <p14:creationId xmlns:p14="http://schemas.microsoft.com/office/powerpoint/2010/main" val="17448828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Follow the general procedures described previously for care of a blunt abdominal injury, as well as:</a:t>
            </a:r>
            <a:endParaRPr lang="en-IN" altLang="en-US" dirty="0">
              <a:latin typeface="Times New Roman" charset="0"/>
              <a:ea typeface="MS PGothic" charset="-128"/>
            </a:endParaRPr>
          </a:p>
          <a:p>
            <a:r>
              <a:rPr lang="en-US" altLang="en-US" dirty="0">
                <a:latin typeface="Times New Roman" charset="0"/>
                <a:ea typeface="MS PGothic" charset="-128"/>
              </a:rPr>
              <a:t>       i.    Inspect the patient’s back and sides for an exit wound.</a:t>
            </a:r>
            <a:r>
              <a:rPr lang="en-IN" altLang="en-US" dirty="0">
                <a:latin typeface="Times New Roman" charset="0"/>
                <a:ea typeface="MS PGothic" charset="-128"/>
              </a:rPr>
              <a:t> </a:t>
            </a:r>
          </a:p>
          <a:p>
            <a:r>
              <a:rPr lang="en-IN" altLang="en-US" dirty="0">
                <a:latin typeface="Times New Roman" charset="0"/>
                <a:ea typeface="MS PGothic" charset="-128"/>
              </a:rPr>
              <a:t>       </a:t>
            </a:r>
            <a:r>
              <a:rPr lang="en-US" altLang="en-US" dirty="0">
                <a:latin typeface="Times New Roman" charset="0"/>
                <a:ea typeface="MS PGothic" charset="-128"/>
              </a:rPr>
              <a:t>ii.   Apply a dry, sterile dressing to all open wounds.</a:t>
            </a:r>
            <a:endParaRPr lang="en-IN" altLang="en-US" dirty="0">
              <a:latin typeface="Times New Roman" charset="0"/>
              <a:ea typeface="MS PGothic" charset="-128"/>
            </a:endParaRPr>
          </a:p>
          <a:p>
            <a:r>
              <a:rPr lang="en-US" altLang="en-US" dirty="0">
                <a:latin typeface="Times New Roman" charset="0"/>
                <a:ea typeface="MS PGothic" charset="-128"/>
              </a:rPr>
              <a:t>       iii.  If the penetrating object is still in place, apply a stabilizing bandage around it to control external bleeding and to minimize movement of the object.</a:t>
            </a:r>
          </a:p>
          <a:p>
            <a:endParaRPr lang="en-US" altLang="en-US" dirty="0">
              <a:latin typeface="Times New Roman" charset="0"/>
              <a:ea typeface="MS PGothic" charset="-128"/>
            </a:endParaRPr>
          </a:p>
        </p:txBody>
      </p:sp>
      <p:sp>
        <p:nvSpPr>
          <p:cNvPr id="195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F528C3A-F1C5-FD40-82E2-E18D96D20EC3}" type="slidenum">
              <a:rPr lang="en-US" altLang="en-US" sz="1200"/>
              <a:pPr eaLnBrk="1" hangingPunct="1"/>
              <a:t>46</a:t>
            </a:fld>
            <a:endParaRPr lang="en-US" altLang="en-US" sz="1200" dirty="0"/>
          </a:p>
        </p:txBody>
      </p:sp>
    </p:spTree>
    <p:extLst>
      <p:ext uri="{BB962C8B-B14F-4D97-AF65-F5344CB8AC3E}">
        <p14:creationId xmlns:p14="http://schemas.microsoft.com/office/powerpoint/2010/main" val="2099983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Severe lacerations of the abdominal wall may result in evisceration.</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196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4374DBC-C9D9-BB4C-BAB0-AD8F316B6B8D}" type="slidenum">
              <a:rPr lang="en-US" altLang="en-US" sz="1200"/>
              <a:pPr eaLnBrk="1" hangingPunct="1"/>
              <a:t>47</a:t>
            </a:fld>
            <a:endParaRPr lang="en-US" altLang="en-US" sz="1200" dirty="0"/>
          </a:p>
        </p:txBody>
      </p:sp>
    </p:spTree>
    <p:extLst>
      <p:ext uri="{BB962C8B-B14F-4D97-AF65-F5344CB8AC3E}">
        <p14:creationId xmlns:p14="http://schemas.microsoft.com/office/powerpoint/2010/main" val="11270902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200" kern="1200" dirty="0" err="1">
                <a:solidFill>
                  <a:schemeClr val="tx1"/>
                </a:solidFill>
                <a:effectLst/>
                <a:latin typeface="Times New Roman" pitchFamily="18" charset="0"/>
                <a:ea typeface="MS PGothic" pitchFamily="34" charset="-128"/>
                <a:cs typeface="+mn-cs"/>
              </a:rPr>
              <a:t>i.</a:t>
            </a:r>
            <a:r>
              <a:rPr lang="en-US" sz="1200" kern="1200" dirty="0">
                <a:solidFill>
                  <a:schemeClr val="tx1"/>
                </a:solidFill>
                <a:effectLst/>
                <a:latin typeface="Times New Roman" pitchFamily="18" charset="0"/>
                <a:ea typeface="MS PGothic" pitchFamily="34" charset="-128"/>
                <a:cs typeface="+mn-cs"/>
              </a:rPr>
              <a:t>    Place a sterile dressing moistened with saline over the wound, apply a bandage, and transport.</a:t>
            </a:r>
          </a:p>
          <a:p>
            <a:pPr marL="0" indent="0">
              <a:buNone/>
            </a:pPr>
            <a:r>
              <a:rPr lang="en-US" sz="1200" kern="1200" dirty="0" err="1">
                <a:solidFill>
                  <a:schemeClr val="tx1"/>
                </a:solidFill>
                <a:effectLst/>
                <a:latin typeface="Times New Roman" pitchFamily="18" charset="0"/>
                <a:ea typeface="MS PGothic" pitchFamily="34" charset="-128"/>
                <a:cs typeface="+mn-cs"/>
              </a:rPr>
              <a:t>ii.</a:t>
            </a:r>
            <a:r>
              <a:rPr lang="en-US" sz="1200" kern="1200" dirty="0">
                <a:solidFill>
                  <a:schemeClr val="tx1"/>
                </a:solidFill>
                <a:effectLst/>
                <a:latin typeface="Times New Roman" pitchFamily="18" charset="0"/>
                <a:ea typeface="MS PGothic" pitchFamily="34" charset="-128"/>
                <a:cs typeface="+mn-cs"/>
              </a:rPr>
              <a:t>   Never try to replace a protruding organ.</a:t>
            </a:r>
          </a:p>
          <a:p>
            <a:pPr marL="0" indent="0">
              <a:buNone/>
            </a:pPr>
            <a:r>
              <a:rPr lang="en-US" sz="1200" kern="1200" dirty="0">
                <a:solidFill>
                  <a:schemeClr val="tx1"/>
                </a:solidFill>
                <a:effectLst/>
                <a:latin typeface="Times New Roman" pitchFamily="18" charset="0"/>
                <a:ea typeface="MS PGothic" pitchFamily="34" charset="-128"/>
                <a:cs typeface="+mn-cs"/>
              </a:rPr>
              <a:t>iii.  Keep the affected area warm.</a:t>
            </a:r>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298BAA1-1D87-C64A-9CA8-3F6175E0AD72}" type="slidenum">
              <a:rPr lang="en-US" altLang="en-US" sz="1200"/>
              <a:pPr eaLnBrk="1" hangingPunct="1"/>
              <a:t>48</a:t>
            </a:fld>
            <a:endParaRPr lang="en-US" altLang="en-US" sz="1200" dirty="0"/>
          </a:p>
        </p:txBody>
      </p:sp>
    </p:spTree>
    <p:extLst>
      <p:ext uri="{BB962C8B-B14F-4D97-AF65-F5344CB8AC3E}">
        <p14:creationId xmlns:p14="http://schemas.microsoft.com/office/powerpoint/2010/main" val="520437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These figures show the steps to apply a dressing to an open abdominal injury. </a:t>
            </a: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AE0F651-CCCC-FD4C-A736-8E194AF84139}" type="slidenum">
              <a:rPr lang="en-US" altLang="en-US" sz="1200"/>
              <a:pPr eaLnBrk="1" hangingPunct="1"/>
              <a:t>49</a:t>
            </a:fld>
            <a:endParaRPr lang="en-US" altLang="en-US" sz="1200" dirty="0"/>
          </a:p>
        </p:txBody>
      </p:sp>
    </p:spTree>
    <p:extLst>
      <p:ext uri="{BB962C8B-B14F-4D97-AF65-F5344CB8AC3E}">
        <p14:creationId xmlns:p14="http://schemas.microsoft.com/office/powerpoint/2010/main" val="6732770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VI. Anatomy of the Genitourinary System</a:t>
            </a:r>
          </a:p>
          <a:p>
            <a:r>
              <a:rPr lang="en-US" altLang="en-US" dirty="0">
                <a:latin typeface="Times New Roman" charset="0"/>
                <a:ea typeface="MS PGothic" charset="-128"/>
              </a:rPr>
              <a:t>A.    The genitourinary system controls reproductive functions and waste discharge.</a:t>
            </a:r>
            <a:endParaRPr lang="en-IN" altLang="en-US" b="1" dirty="0">
              <a:latin typeface="Times New Roman" charset="0"/>
              <a:ea typeface="MS PGothic" charset="-128"/>
            </a:endParaRPr>
          </a:p>
          <a:p>
            <a:r>
              <a:rPr lang="en-US" altLang="en-US" dirty="0">
                <a:latin typeface="Times New Roman" charset="0"/>
                <a:ea typeface="MS PGothic" charset="-128"/>
              </a:rPr>
              <a:t>       1.    Organs of the genitourinary system are located in the abdomen</a:t>
            </a:r>
            <a:endParaRPr lang="en-IN" altLang="en-US" dirty="0">
              <a:latin typeface="Times New Roman" charset="0"/>
              <a:ea typeface="MS PGothic" charset="-128"/>
            </a:endParaRPr>
          </a:p>
          <a:p>
            <a:r>
              <a:rPr lang="en-US" altLang="en-US" dirty="0">
                <a:latin typeface="Times New Roman" charset="0"/>
                <a:ea typeface="MS PGothic" charset="-128"/>
              </a:rPr>
              <a:t>              a.    Kidneys are solid organs.</a:t>
            </a:r>
            <a:endParaRPr lang="en-IN" altLang="en-US" dirty="0">
              <a:latin typeface="Times New Roman" charset="0"/>
              <a:ea typeface="MS PGothic" charset="-128"/>
            </a:endParaRPr>
          </a:p>
          <a:p>
            <a:r>
              <a:rPr lang="en-US" altLang="en-US" dirty="0">
                <a:latin typeface="Times New Roman" charset="0"/>
                <a:ea typeface="MS PGothic" charset="-128"/>
              </a:rPr>
              <a:t>              b.    Ureters, bladder, and urethra are hollow organs.</a:t>
            </a:r>
            <a:endParaRPr lang="en-IN" altLang="en-US" dirty="0">
              <a:latin typeface="Times New Roman" charset="0"/>
              <a:ea typeface="MS PGothic" charset="-128"/>
            </a:endParaRPr>
          </a:p>
          <a:p>
            <a:r>
              <a:rPr lang="en-US" altLang="en-US" dirty="0">
                <a:latin typeface="Times New Roman" charset="0"/>
                <a:ea typeface="MS PGothic" charset="-128"/>
              </a:rPr>
              <a:t>       2.    The male genitalia lie outside the pelvic cavity, except for the prostate gland and seminal vesicles.</a:t>
            </a:r>
            <a:endParaRPr lang="en-IN" altLang="en-US" dirty="0">
              <a:latin typeface="Times New Roman" charset="0"/>
              <a:ea typeface="MS PGothic" charset="-128"/>
            </a:endParaRPr>
          </a:p>
          <a:p>
            <a:r>
              <a:rPr lang="en-US" altLang="en-US" dirty="0">
                <a:latin typeface="Times New Roman" charset="0"/>
                <a:ea typeface="MS PGothic" charset="-128"/>
              </a:rPr>
              <a:t>       3.    The female genitalia are contained entirely within the pelvis, except the vulva, clitoris, and labia.</a:t>
            </a:r>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9B40118-8258-4345-BCC7-5573BE7255BE}" type="slidenum">
              <a:rPr lang="en-US" altLang="en-US" sz="1200"/>
              <a:pPr eaLnBrk="1" hangingPunct="1"/>
              <a:t>50</a:t>
            </a:fld>
            <a:endParaRPr lang="en-US" altLang="en-US" sz="1200" dirty="0"/>
          </a:p>
        </p:txBody>
      </p:sp>
    </p:spTree>
    <p:extLst>
      <p:ext uri="{BB962C8B-B14F-4D97-AF65-F5344CB8AC3E}">
        <p14:creationId xmlns:p14="http://schemas.microsoft.com/office/powerpoint/2010/main" val="675942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Significant trauma to the abdomen can occur from blunt trauma, penetrating trauma, or both. </a:t>
            </a:r>
            <a:endParaRPr lang="en-IN" altLang="en-US" b="1" dirty="0">
              <a:latin typeface="Times New Roman" charset="0"/>
              <a:ea typeface="MS PGothic" charset="-128"/>
            </a:endParaRPr>
          </a:p>
          <a:p>
            <a:r>
              <a:rPr lang="en-US" altLang="en-US" dirty="0">
                <a:latin typeface="Times New Roman" charset="0"/>
                <a:ea typeface="MS PGothic" charset="-128"/>
              </a:rPr>
              <a:t>       1.    Injuries to the abdomen that go unrecognized and are not repaired in surgery are a leading cause of traumatic death.</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B41BA15-9028-8D4C-A6F6-A3017A0192A9}" type="slidenum">
              <a:rPr lang="en-US" altLang="en-US" sz="1200"/>
              <a:pPr eaLnBrk="1" hangingPunct="1"/>
              <a:t>6</a:t>
            </a:fld>
            <a:endParaRPr lang="en-US" altLang="en-US" sz="1200" dirty="0"/>
          </a:p>
        </p:txBody>
      </p:sp>
    </p:spTree>
    <p:extLst>
      <p:ext uri="{BB962C8B-B14F-4D97-AF65-F5344CB8AC3E}">
        <p14:creationId xmlns:p14="http://schemas.microsoft.com/office/powerpoint/2010/main" val="21173796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This figure shows the organs of the male reproductive system.</a:t>
            </a:r>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306C06D-AC03-9F4B-8D2A-768D21204026}" type="slidenum">
              <a:rPr lang="en-US" altLang="en-US" sz="1200"/>
              <a:pPr eaLnBrk="1" hangingPunct="1"/>
              <a:t>51</a:t>
            </a:fld>
            <a:endParaRPr lang="en-US" altLang="en-US" sz="1200" dirty="0"/>
          </a:p>
        </p:txBody>
      </p:sp>
    </p:spTree>
    <p:extLst>
      <p:ext uri="{BB962C8B-B14F-4D97-AF65-F5344CB8AC3E}">
        <p14:creationId xmlns:p14="http://schemas.microsoft.com/office/powerpoint/2010/main" val="3765166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This figure shows the organs of the female reproductive system.</a:t>
            </a:r>
          </a:p>
        </p:txBody>
      </p:sp>
      <p:sp>
        <p:nvSpPr>
          <p:cNvPr id="201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B9E88A5-0CFC-4C43-A88E-A79E1924ACCC}" type="slidenum">
              <a:rPr lang="en-US" altLang="en-US" sz="1200"/>
              <a:pPr eaLnBrk="1" hangingPunct="1"/>
              <a:t>52</a:t>
            </a:fld>
            <a:endParaRPr lang="en-US" altLang="en-US" sz="1200" dirty="0"/>
          </a:p>
        </p:txBody>
      </p:sp>
    </p:spTree>
    <p:extLst>
      <p:ext uri="{BB962C8B-B14F-4D97-AF65-F5344CB8AC3E}">
        <p14:creationId xmlns:p14="http://schemas.microsoft.com/office/powerpoint/2010/main" val="16280923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VII. Injuries of the Genitourinary System</a:t>
            </a:r>
          </a:p>
          <a:p>
            <a:r>
              <a:rPr lang="en-US" altLang="en-US" dirty="0">
                <a:latin typeface="Times New Roman" charset="0"/>
                <a:ea typeface="MS PGothic" charset="-128"/>
              </a:rPr>
              <a:t>A.    Kidney injuries</a:t>
            </a:r>
            <a:endParaRPr lang="en-IN" altLang="en-US" b="1" dirty="0">
              <a:latin typeface="Times New Roman" charset="0"/>
              <a:ea typeface="MS PGothic" charset="-128"/>
            </a:endParaRPr>
          </a:p>
          <a:p>
            <a:r>
              <a:rPr lang="en-US" altLang="en-US" dirty="0">
                <a:latin typeface="Times New Roman" charset="0"/>
                <a:ea typeface="MS PGothic" charset="-128"/>
              </a:rPr>
              <a:t>       1.    Not uncommon and rarely occur in isolation</a:t>
            </a:r>
            <a:endParaRPr lang="en-IN" altLang="en-US" dirty="0">
              <a:latin typeface="Times New Roman" charset="0"/>
              <a:ea typeface="MS PGothic" charset="-128"/>
            </a:endParaRPr>
          </a:p>
          <a:p>
            <a:r>
              <a:rPr lang="en-US" altLang="en-US" dirty="0">
                <a:latin typeface="Times New Roman" charset="0"/>
                <a:ea typeface="MS PGothic" charset="-128"/>
              </a:rPr>
              <a:t>              a.    A forceful blow or penetrating injury is often involved.</a:t>
            </a:r>
            <a:endParaRPr lang="en-IN" altLang="en-US" dirty="0">
              <a:latin typeface="Times New Roman" charset="0"/>
              <a:ea typeface="MS PGothic" charset="-128"/>
            </a:endParaRPr>
          </a:p>
          <a:p>
            <a:r>
              <a:rPr lang="en-US" altLang="en-US" dirty="0">
                <a:latin typeface="Times New Roman" charset="0"/>
                <a:ea typeface="MS PGothic" charset="-128"/>
              </a:rPr>
              <a:t>              b.   Less significant injuries can result from an indirect blow such as a football tackle.</a:t>
            </a:r>
          </a:p>
          <a:p>
            <a:r>
              <a:rPr lang="en-US" altLang="en-US" dirty="0">
                <a:latin typeface="Times New Roman" charset="0"/>
                <a:ea typeface="MS PGothic" charset="-128"/>
              </a:rPr>
              <a:t>	</a:t>
            </a:r>
          </a:p>
        </p:txBody>
      </p:sp>
      <p:sp>
        <p:nvSpPr>
          <p:cNvPr id="202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35751DF-6374-1242-9E2D-0C7D30144DF9}" type="slidenum">
              <a:rPr lang="en-US" altLang="en-US" sz="1200"/>
              <a:pPr eaLnBrk="1" hangingPunct="1"/>
              <a:t>53</a:t>
            </a:fld>
            <a:endParaRPr lang="en-US" altLang="en-US" sz="1200" dirty="0"/>
          </a:p>
        </p:txBody>
      </p:sp>
    </p:spTree>
    <p:extLst>
      <p:ext uri="{BB962C8B-B14F-4D97-AF65-F5344CB8AC3E}">
        <p14:creationId xmlns:p14="http://schemas.microsoft.com/office/powerpoint/2010/main" val="1108745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Suspect kidney damage if the patient has a history or physical evidence of any of the following:</a:t>
            </a:r>
            <a:endParaRPr lang="en-IN" altLang="en-US" dirty="0">
              <a:latin typeface="Times New Roman" charset="0"/>
              <a:ea typeface="MS PGothic" charset="-128"/>
            </a:endParaRPr>
          </a:p>
          <a:p>
            <a:r>
              <a:rPr lang="en-US" altLang="en-US" dirty="0">
                <a:latin typeface="Times New Roman" charset="0"/>
                <a:ea typeface="MS PGothic" charset="-128"/>
              </a:rPr>
              <a:t>       a.    An abrasion, laceration, or contusion on the flank</a:t>
            </a:r>
            <a:endParaRPr lang="en-IN" altLang="en-US" dirty="0">
              <a:latin typeface="Times New Roman" charset="0"/>
              <a:ea typeface="MS PGothic" charset="-128"/>
            </a:endParaRPr>
          </a:p>
          <a:p>
            <a:r>
              <a:rPr lang="en-US" altLang="en-US" dirty="0">
                <a:latin typeface="Times New Roman" charset="0"/>
                <a:ea typeface="MS PGothic" charset="-128"/>
              </a:rPr>
              <a:t>       b.    A penetrating wound in the region of the lower rib cage and above the hip (flank) or the upper abdomen</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Fractures on either side of the lower rib cage or of the lower thoracic or upper lumbar vertebrae</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A hematoma in the flank region</a:t>
            </a:r>
          </a:p>
          <a:p>
            <a:endParaRPr lang="en-US" altLang="en-US" dirty="0">
              <a:latin typeface="Times New Roman" charset="0"/>
              <a:ea typeface="MS PGothic" charset="-128"/>
            </a:endParaRPr>
          </a:p>
        </p:txBody>
      </p:sp>
      <p:sp>
        <p:nvSpPr>
          <p:cNvPr id="203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91B2A1F-E1C8-4442-94A7-F094FC3FB918}" type="slidenum">
              <a:rPr lang="en-US" altLang="en-US" sz="1200"/>
              <a:pPr eaLnBrk="1" hangingPunct="1"/>
              <a:t>54</a:t>
            </a:fld>
            <a:endParaRPr lang="en-US" altLang="en-US" sz="1200" dirty="0"/>
          </a:p>
        </p:txBody>
      </p:sp>
    </p:spTree>
    <p:extLst>
      <p:ext uri="{BB962C8B-B14F-4D97-AF65-F5344CB8AC3E}">
        <p14:creationId xmlns:p14="http://schemas.microsoft.com/office/powerpoint/2010/main" val="15996852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Urinary bladder injuries</a:t>
            </a:r>
            <a:endParaRPr lang="en-IN" altLang="en-US" b="1" dirty="0">
              <a:latin typeface="Times New Roman" charset="0"/>
              <a:ea typeface="MS PGothic" charset="-128"/>
            </a:endParaRPr>
          </a:p>
          <a:p>
            <a:r>
              <a:rPr lang="en-US" altLang="en-US" dirty="0">
                <a:latin typeface="Times New Roman" charset="0"/>
                <a:ea typeface="MS PGothic" charset="-128"/>
              </a:rPr>
              <a:t>       1.    May result in rupture</a:t>
            </a:r>
            <a:endParaRPr lang="en-IN" altLang="en-US" dirty="0">
              <a:latin typeface="Times New Roman" charset="0"/>
              <a:ea typeface="MS PGothic" charset="-128"/>
            </a:endParaRPr>
          </a:p>
          <a:p>
            <a:r>
              <a:rPr lang="en-US" altLang="en-US" dirty="0">
                <a:latin typeface="Times New Roman" charset="0"/>
                <a:ea typeface="MS PGothic" charset="-128"/>
              </a:rPr>
              <a:t>              a.   Urine spills into surrounding tissues.</a:t>
            </a:r>
            <a:endParaRPr lang="en-IN" altLang="en-US" dirty="0">
              <a:latin typeface="Times New Roman" charset="0"/>
              <a:ea typeface="MS PGothic" charset="-128"/>
            </a:endParaRPr>
          </a:p>
          <a:p>
            <a:r>
              <a:rPr lang="en-US" altLang="en-US" dirty="0">
                <a:latin typeface="Times New Roman" charset="0"/>
                <a:ea typeface="MS PGothic" charset="-128"/>
              </a:rPr>
              <a:t>              b.   Blunt injuries to lower abdomen or pelvis can cause rupture to the urinary bladder, particularly when the bladder is full and distended.</a:t>
            </a:r>
            <a:endParaRPr lang="en-IN" altLang="en-US" dirty="0">
              <a:latin typeface="Times New Roman" charset="0"/>
              <a:ea typeface="MS PGothic" charset="-128"/>
            </a:endParaRPr>
          </a:p>
          <a:p>
            <a:r>
              <a:rPr lang="en-US" altLang="en-US" dirty="0">
                <a:latin typeface="Times New Roman" charset="0"/>
                <a:ea typeface="MS PGothic" charset="-128"/>
              </a:rPr>
              <a:t>              c.    Penetrating wounds of the lower mid-abdomen or the perineum can directly involve the urinary bladder.</a:t>
            </a:r>
            <a:endParaRPr lang="en-IN" altLang="en-US" dirty="0">
              <a:latin typeface="Times New Roman" charset="0"/>
              <a:ea typeface="MS PGothic" charset="-128"/>
            </a:endParaRPr>
          </a:p>
          <a:p>
            <a:r>
              <a:rPr lang="en-US" altLang="en-US" dirty="0">
                <a:latin typeface="Times New Roman" charset="0"/>
                <a:ea typeface="MS PGothic" charset="-128"/>
              </a:rPr>
              <a:t>       2.    In males, sudden deceleration from a motor vehicle or motorcycle crash can shear the bladder from the urethra.</a:t>
            </a:r>
            <a:endParaRPr lang="en-IN" altLang="en-US" dirty="0">
              <a:latin typeface="Times New Roman" charset="0"/>
              <a:ea typeface="MS PGothic" charset="-128"/>
            </a:endParaRPr>
          </a:p>
          <a:p>
            <a:r>
              <a:rPr lang="en-US" altLang="en-US" dirty="0">
                <a:latin typeface="Times New Roman" charset="0"/>
                <a:ea typeface="MS PGothic" charset="-128"/>
              </a:rPr>
              <a:t>       3.    In later trimesters of pregnancy, bladder injuries increase from displacement of the uterus.</a:t>
            </a:r>
          </a:p>
          <a:p>
            <a:endParaRPr lang="en-US" altLang="en-US" dirty="0">
              <a:latin typeface="Times New Roman" charset="0"/>
              <a:ea typeface="MS PGothic" charset="-128"/>
            </a:endParaRPr>
          </a:p>
        </p:txBody>
      </p:sp>
      <p:sp>
        <p:nvSpPr>
          <p:cNvPr id="204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0DA4F78-EA11-D140-B168-280FB99FD7AA}" type="slidenum">
              <a:rPr lang="en-US" altLang="en-US" sz="1200"/>
              <a:pPr eaLnBrk="1" hangingPunct="1"/>
              <a:t>55</a:t>
            </a:fld>
            <a:endParaRPr lang="en-US" altLang="en-US" sz="1200" dirty="0"/>
          </a:p>
        </p:txBody>
      </p:sp>
    </p:spTree>
    <p:extLst>
      <p:ext uri="{BB962C8B-B14F-4D97-AF65-F5344CB8AC3E}">
        <p14:creationId xmlns:p14="http://schemas.microsoft.com/office/powerpoint/2010/main" val="15625560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This figure shows how a fracture of the pelvis can result in perforation of the bladder.</a:t>
            </a:r>
          </a:p>
        </p:txBody>
      </p:sp>
      <p:sp>
        <p:nvSpPr>
          <p:cNvPr id="205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3D42B5C-D679-914D-9038-95CC00F50A54}" type="slidenum">
              <a:rPr lang="en-US" altLang="en-US" sz="1200"/>
              <a:pPr eaLnBrk="1" hangingPunct="1"/>
              <a:t>56</a:t>
            </a:fld>
            <a:endParaRPr lang="en-US" altLang="en-US" sz="1200" dirty="0"/>
          </a:p>
        </p:txBody>
      </p:sp>
    </p:spTree>
    <p:extLst>
      <p:ext uri="{BB962C8B-B14F-4D97-AF65-F5344CB8AC3E}">
        <p14:creationId xmlns:p14="http://schemas.microsoft.com/office/powerpoint/2010/main" val="3028031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External male genitalia injuries</a:t>
            </a:r>
            <a:endParaRPr lang="en-IN" altLang="en-US" b="1" dirty="0">
              <a:latin typeface="Times New Roman" charset="0"/>
              <a:ea typeface="MS PGothic" charset="-128"/>
            </a:endParaRPr>
          </a:p>
          <a:p>
            <a:r>
              <a:rPr lang="en-US" altLang="en-US" dirty="0">
                <a:latin typeface="Times New Roman" charset="0"/>
                <a:ea typeface="MS PGothic" charset="-128"/>
              </a:rPr>
              <a:t>       1.    Soft-tissue wounds</a:t>
            </a:r>
            <a:endParaRPr lang="en-IN" altLang="en-US" dirty="0">
              <a:latin typeface="Times New Roman" charset="0"/>
              <a:ea typeface="MS PGothic" charset="-128"/>
            </a:endParaRPr>
          </a:p>
          <a:p>
            <a:r>
              <a:rPr lang="en-US" altLang="en-US" dirty="0">
                <a:latin typeface="Times New Roman" charset="0"/>
                <a:ea typeface="MS PGothic" charset="-128"/>
              </a:rPr>
              <a:t>       2.    Painful and of great concern for the patient, but rarely life threatening</a:t>
            </a:r>
          </a:p>
          <a:p>
            <a:r>
              <a:rPr lang="en-US" altLang="en-US" dirty="0">
                <a:latin typeface="Times New Roman" charset="0"/>
                <a:ea typeface="MS PGothic" charset="-128"/>
              </a:rPr>
              <a:t>              a.   Rarely life threatening</a:t>
            </a:r>
            <a:endParaRPr lang="en-IN" altLang="en-US" dirty="0">
              <a:latin typeface="Times New Roman" charset="0"/>
              <a:ea typeface="MS PGothic" charset="-128"/>
            </a:endParaRPr>
          </a:p>
          <a:p>
            <a:r>
              <a:rPr lang="en-US" altLang="en-US" dirty="0">
                <a:latin typeface="Times New Roman" charset="0"/>
                <a:ea typeface="MS PGothic" charset="-128"/>
              </a:rPr>
              <a:t>              b.   Should not be given priority over more severe wounds unless there is significant bleeding</a:t>
            </a: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Pain may be referred to the lower abdomen</a:t>
            </a:r>
          </a:p>
        </p:txBody>
      </p:sp>
      <p:sp>
        <p:nvSpPr>
          <p:cNvPr id="206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3406889-2046-E64A-B239-D0E8C69C7DD9}" type="slidenum">
              <a:rPr lang="en-US" altLang="en-US" sz="1200"/>
              <a:pPr eaLnBrk="1" hangingPunct="1"/>
              <a:t>57</a:t>
            </a:fld>
            <a:endParaRPr lang="en-US" altLang="en-US" sz="1200" dirty="0"/>
          </a:p>
        </p:txBody>
      </p:sp>
    </p:spTree>
    <p:extLst>
      <p:ext uri="{BB962C8B-B14F-4D97-AF65-F5344CB8AC3E}">
        <p14:creationId xmlns:p14="http://schemas.microsoft.com/office/powerpoint/2010/main" val="18232108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Female genitalia injuries</a:t>
            </a:r>
            <a:endParaRPr lang="en-IN" altLang="en-US" b="1" dirty="0">
              <a:latin typeface="Times New Roman" charset="0"/>
              <a:ea typeface="MS PGothic" charset="-128"/>
            </a:endParaRPr>
          </a:p>
          <a:p>
            <a:r>
              <a:rPr lang="en-US" altLang="en-US" dirty="0">
                <a:latin typeface="Times New Roman" charset="0"/>
                <a:ea typeface="MS PGothic" charset="-128"/>
              </a:rPr>
              <a:t>       1.    Internal female genitalia</a:t>
            </a:r>
            <a:endParaRPr lang="en-IN" altLang="en-US" dirty="0">
              <a:latin typeface="Times New Roman" charset="0"/>
              <a:ea typeface="MS PGothic" charset="-128"/>
            </a:endParaRPr>
          </a:p>
          <a:p>
            <a:r>
              <a:rPr lang="en-US" altLang="en-US" dirty="0">
                <a:latin typeface="Times New Roman" charset="0"/>
                <a:ea typeface="MS PGothic" charset="-128"/>
              </a:rPr>
              <a:t>              a.    The uterus, ovaries, and fallopian tubes are rarely damaged.</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Small, deep in the pelvis, and well protected</a:t>
            </a:r>
            <a:endParaRPr lang="en-IN" altLang="en-US" dirty="0">
              <a:latin typeface="Times New Roman" charset="0"/>
              <a:ea typeface="MS PGothic" charset="-128"/>
            </a:endParaRPr>
          </a:p>
          <a:p>
            <a:r>
              <a:rPr lang="en-US" altLang="en-US" dirty="0">
                <a:latin typeface="Times New Roman" charset="0"/>
                <a:ea typeface="MS PGothic" charset="-128"/>
              </a:rPr>
              <a:t>              b.    Exception is the pregnant uterus</a:t>
            </a:r>
            <a:endParaRPr lang="en-IN" altLang="en-US" dirty="0">
              <a:latin typeface="Times New Roman" charset="0"/>
              <a:ea typeface="MS PGothic" charset="-128"/>
            </a:endParaRPr>
          </a:p>
          <a:p>
            <a:r>
              <a:rPr lang="en-US" altLang="en-US" dirty="0">
                <a:latin typeface="Times New Roman" charset="0"/>
                <a:ea typeface="MS PGothic" charset="-128"/>
              </a:rPr>
              <a:t>                     i.   Uterus enlarges substantially and rises out of the pelvis.</a:t>
            </a:r>
            <a:endParaRPr lang="en-IN" altLang="en-US" dirty="0">
              <a:latin typeface="Times New Roman" charset="0"/>
              <a:ea typeface="MS PGothic" charset="-128"/>
            </a:endParaRPr>
          </a:p>
          <a:p>
            <a:r>
              <a:rPr lang="en-US" altLang="en-US" dirty="0">
                <a:latin typeface="Times New Roman" charset="0"/>
                <a:ea typeface="MS PGothic" charset="-128"/>
              </a:rPr>
              <a:t>                     ii.   Injuries can be serious because the uterus has a rich blood supply during pregnancy.</a:t>
            </a:r>
            <a:endParaRPr lang="en-IN" altLang="en-US" dirty="0">
              <a:latin typeface="Times New Roman" charset="0"/>
              <a:ea typeface="MS PGothic" charset="-128"/>
            </a:endParaRPr>
          </a:p>
          <a:p>
            <a:r>
              <a:rPr lang="en-US" altLang="en-US" dirty="0">
                <a:latin typeface="Times New Roman" charset="0"/>
                <a:ea typeface="MS PGothic" charset="-128"/>
              </a:rPr>
              <a:t>                     iii.  Also keep the fetus in mind.</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207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AB9D7DD-5A35-B848-AE9F-93BA76F5582C}" type="slidenum">
              <a:rPr lang="en-US" altLang="en-US" sz="1200"/>
              <a:pPr eaLnBrk="1" hangingPunct="1"/>
              <a:t>58</a:t>
            </a:fld>
            <a:endParaRPr lang="en-US" altLang="en-US" sz="1200" dirty="0"/>
          </a:p>
        </p:txBody>
      </p:sp>
    </p:spTree>
    <p:extLst>
      <p:ext uri="{BB962C8B-B14F-4D97-AF65-F5344CB8AC3E}">
        <p14:creationId xmlns:p14="http://schemas.microsoft.com/office/powerpoint/2010/main" val="26091624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External female genitalia</a:t>
            </a:r>
            <a:endParaRPr lang="en-IN" altLang="en-US" dirty="0">
              <a:latin typeface="Times New Roman" charset="0"/>
              <a:ea typeface="MS PGothic" charset="-128"/>
            </a:endParaRPr>
          </a:p>
          <a:p>
            <a:r>
              <a:rPr lang="en-US" altLang="en-US" dirty="0">
                <a:latin typeface="Times New Roman" charset="0"/>
                <a:ea typeface="MS PGothic" charset="-128"/>
              </a:rPr>
              <a:t>       a.    Includes the vulva, clitoris, and the major and minor labia at the entrance of the vagina</a:t>
            </a:r>
            <a:endParaRPr lang="en-IN" altLang="en-US" dirty="0">
              <a:latin typeface="Times New Roman" charset="0"/>
              <a:ea typeface="MS PGothic" charset="-128"/>
            </a:endParaRPr>
          </a:p>
          <a:p>
            <a:r>
              <a:rPr lang="en-US" altLang="en-US" dirty="0">
                <a:latin typeface="Times New Roman" charset="0"/>
                <a:ea typeface="MS PGothic" charset="-128"/>
              </a:rPr>
              <a:t>       b.    Very rich nerve supply, so injuries are very painful</a:t>
            </a:r>
            <a:endParaRPr lang="en-IN" altLang="en-US" dirty="0">
              <a:latin typeface="Times New Roman" charset="0"/>
              <a:ea typeface="MS PGothic" charset="-128"/>
            </a:endParaRPr>
          </a:p>
          <a:p>
            <a:r>
              <a:rPr lang="en-US" altLang="en-US" dirty="0">
                <a:latin typeface="Times New Roman" charset="0"/>
                <a:ea typeface="MS PGothic" charset="-128"/>
              </a:rPr>
              <a:t>       c.    Consider sexual assault and pregnancy.</a:t>
            </a:r>
            <a:endParaRPr lang="en-IN" altLang="en-US" dirty="0">
              <a:latin typeface="Times New Roman" charset="0"/>
              <a:ea typeface="MS PGothic" charset="-128"/>
            </a:endParaRPr>
          </a:p>
          <a:p>
            <a:r>
              <a:rPr lang="en-US" altLang="en-US" dirty="0">
                <a:latin typeface="Times New Roman" charset="0"/>
                <a:ea typeface="MS PGothic" charset="-128"/>
              </a:rPr>
              <a:t>              i.    Ask patient about last known menstrual period.</a:t>
            </a:r>
            <a:endParaRPr lang="en-IN" altLang="en-US" dirty="0">
              <a:latin typeface="Times New Roman" charset="0"/>
              <a:ea typeface="MS PGothic" charset="-128"/>
            </a:endParaRPr>
          </a:p>
          <a:p>
            <a:r>
              <a:rPr lang="en-US" altLang="en-US" dirty="0">
                <a:latin typeface="Times New Roman" charset="0"/>
                <a:ea typeface="MS PGothic" charset="-128"/>
              </a:rPr>
              <a:t>              ii.   Ask about sexual history.</a:t>
            </a:r>
            <a:endParaRPr lang="en-IN" altLang="en-US" dirty="0">
              <a:latin typeface="Times New Roman" charset="0"/>
              <a:ea typeface="MS PGothic" charset="-128"/>
            </a:endParaRPr>
          </a:p>
          <a:p>
            <a:r>
              <a:rPr lang="en-US" altLang="en-US" dirty="0">
                <a:latin typeface="Times New Roman" charset="0"/>
                <a:ea typeface="MS PGothic" charset="-128"/>
              </a:rPr>
              <a:t>              iii.  Assume all women of childbearing age are possibly pregnant.</a:t>
            </a:r>
            <a:endParaRPr lang="en-IN" altLang="en-US" dirty="0">
              <a:latin typeface="Times New Roman" charset="0"/>
              <a:ea typeface="MS PGothic" charset="-128"/>
            </a:endParaRPr>
          </a:p>
          <a:p>
            <a:r>
              <a:rPr lang="en-US" altLang="en-US" dirty="0">
                <a:latin typeface="Times New Roman" charset="0"/>
                <a:ea typeface="MS PGothic" charset="-128"/>
              </a:rPr>
              <a:t>       d.    In cases of external bleeding and trauma, a sterile absorbent sanitary napkin or pad may be applied to the labia.</a:t>
            </a:r>
            <a:endParaRPr lang="en-IN" altLang="en-US" dirty="0">
              <a:latin typeface="Times New Roman" charset="0"/>
              <a:ea typeface="MS PGothic" charset="-128"/>
            </a:endParaRPr>
          </a:p>
          <a:p>
            <a:r>
              <a:rPr lang="en-US" altLang="en-US" dirty="0">
                <a:latin typeface="Times New Roman" charset="0"/>
                <a:ea typeface="MS PGothic" charset="-128"/>
              </a:rPr>
              <a:t>       e.    Do not insert instruments, gloved fingers, or a tampon into the vagina.</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208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CBD7C23-B951-5A44-A3E9-F22BCEC12B80}" type="slidenum">
              <a:rPr lang="en-US" altLang="en-US" sz="1200"/>
              <a:pPr eaLnBrk="1" hangingPunct="1"/>
              <a:t>59</a:t>
            </a:fld>
            <a:endParaRPr lang="en-US" altLang="en-US" sz="1200" dirty="0"/>
          </a:p>
        </p:txBody>
      </p:sp>
    </p:spTree>
    <p:extLst>
      <p:ext uri="{BB962C8B-B14F-4D97-AF65-F5344CB8AC3E}">
        <p14:creationId xmlns:p14="http://schemas.microsoft.com/office/powerpoint/2010/main" val="576385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VIII. Patient Assessment of the Genitourinary System</a:t>
            </a:r>
          </a:p>
          <a:p>
            <a:r>
              <a:rPr lang="en-US" altLang="en-US" dirty="0">
                <a:latin typeface="Times New Roman" charset="0"/>
                <a:ea typeface="MS PGothic" charset="-128"/>
              </a:rPr>
              <a:t>A.    Potential for patient embarrassment</a:t>
            </a:r>
            <a:endParaRPr lang="en-IN" altLang="en-US" b="1" dirty="0">
              <a:latin typeface="Times New Roman" charset="0"/>
              <a:ea typeface="MS PGothic" charset="-128"/>
            </a:endParaRPr>
          </a:p>
          <a:p>
            <a:r>
              <a:rPr lang="en-US" altLang="en-US" dirty="0">
                <a:latin typeface="Times New Roman" charset="0"/>
                <a:ea typeface="MS PGothic" charset="-128"/>
              </a:rPr>
              <a:t>       1.    Maintain a professional presence.</a:t>
            </a:r>
            <a:endParaRPr lang="en-IN" altLang="en-US" dirty="0">
              <a:latin typeface="Times New Roman" charset="0"/>
              <a:ea typeface="MS PGothic" charset="-128"/>
            </a:endParaRPr>
          </a:p>
          <a:p>
            <a:r>
              <a:rPr lang="en-US" altLang="en-US" dirty="0">
                <a:latin typeface="Times New Roman" charset="0"/>
                <a:ea typeface="MS PGothic" charset="-128"/>
              </a:rPr>
              <a:t>       2.    Provide privacy during assessment.</a:t>
            </a:r>
            <a:endParaRPr lang="en-IN" altLang="en-US" dirty="0">
              <a:latin typeface="Times New Roman" charset="0"/>
              <a:ea typeface="MS PGothic" charset="-128"/>
            </a:endParaRPr>
          </a:p>
          <a:p>
            <a:r>
              <a:rPr lang="en-US" altLang="en-US" dirty="0">
                <a:latin typeface="Times New Roman" charset="0"/>
                <a:ea typeface="MS PGothic" charset="-128"/>
              </a:rPr>
              <a:t>       3.    When possible, have an EMT of the same gender perform the assessment.</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209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9A67B58-27AC-784A-BDCA-52960C228C8F}" type="slidenum">
              <a:rPr lang="en-US" altLang="en-US" sz="1200"/>
              <a:pPr eaLnBrk="1" hangingPunct="1"/>
              <a:t>60</a:t>
            </a:fld>
            <a:endParaRPr lang="en-US" altLang="en-US" sz="1200" dirty="0"/>
          </a:p>
        </p:txBody>
      </p:sp>
    </p:spTree>
    <p:extLst>
      <p:ext uri="{BB962C8B-B14F-4D97-AF65-F5344CB8AC3E}">
        <p14:creationId xmlns:p14="http://schemas.microsoft.com/office/powerpoint/2010/main" val="215245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II. Anatomy and Physiology of the Abdomen</a:t>
            </a:r>
          </a:p>
          <a:p>
            <a:r>
              <a:rPr lang="en-US" altLang="en-US" dirty="0">
                <a:latin typeface="Times New Roman" charset="0"/>
                <a:ea typeface="MS PGothic" charset="-128"/>
              </a:rPr>
              <a:t>A.    Abdominal quadrants</a:t>
            </a:r>
            <a:endParaRPr lang="en-IN" altLang="en-US" b="1" dirty="0">
              <a:latin typeface="Times New Roman" charset="0"/>
              <a:ea typeface="MS PGothic" charset="-128"/>
            </a:endParaRPr>
          </a:p>
          <a:p>
            <a:r>
              <a:rPr lang="en-US" altLang="en-US" dirty="0">
                <a:latin typeface="Times New Roman" charset="0"/>
                <a:ea typeface="MS PGothic" charset="-128"/>
              </a:rPr>
              <a:t>       1.    The abdomen is divided into four quadrants.</a:t>
            </a:r>
            <a:endParaRPr lang="en-IN" altLang="en-US" dirty="0">
              <a:latin typeface="Times New Roman" charset="0"/>
              <a:ea typeface="MS PGothic" charset="-128"/>
            </a:endParaRPr>
          </a:p>
          <a:p>
            <a:r>
              <a:rPr lang="en-US" altLang="en-US" dirty="0">
                <a:latin typeface="Times New Roman" charset="0"/>
                <a:ea typeface="MS PGothic" charset="-128"/>
              </a:rPr>
              <a:t>       2.    The quadrant location of bruising or pain can delineate which organs are possibly involved in a traumatic injury.</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F2AFC11-013A-1B48-96F2-336B479B2367}" type="slidenum">
              <a:rPr lang="en-US" altLang="en-US" sz="1200"/>
              <a:pPr eaLnBrk="1" hangingPunct="1"/>
              <a:t>7</a:t>
            </a:fld>
            <a:endParaRPr lang="en-US" altLang="en-US" sz="1200" dirty="0"/>
          </a:p>
        </p:txBody>
      </p:sp>
    </p:spTree>
    <p:extLst>
      <p:ext uri="{BB962C8B-B14F-4D97-AF65-F5344CB8AC3E}">
        <p14:creationId xmlns:p14="http://schemas.microsoft.com/office/powerpoint/2010/main" val="8475572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Scene size-up</a:t>
            </a:r>
            <a:endParaRPr lang="en-IN" altLang="en-US" b="1" dirty="0">
              <a:latin typeface="Times New Roman" charset="0"/>
              <a:ea typeface="MS PGothic" charset="-128"/>
            </a:endParaRPr>
          </a:p>
          <a:p>
            <a:r>
              <a:rPr lang="en-US" altLang="en-US" dirty="0">
                <a:latin typeface="Times New Roman" charset="0"/>
                <a:ea typeface="MS PGothic" charset="-128"/>
              </a:rPr>
              <a:t>       1.    Assess the scene for hazards and threats to crew safety.</a:t>
            </a:r>
          </a:p>
          <a:p>
            <a:r>
              <a:rPr lang="en-US" altLang="en-US" dirty="0">
                <a:latin typeface="Times New Roman" charset="0"/>
                <a:ea typeface="MS PGothic" charset="-128"/>
              </a:rPr>
              <a:t>       2.    Apply standard precautions</a:t>
            </a:r>
            <a:endParaRPr lang="en-IN" altLang="en-US" dirty="0">
              <a:latin typeface="Times New Roman" charset="0"/>
              <a:ea typeface="MS PGothic" charset="-128"/>
            </a:endParaRPr>
          </a:p>
          <a:p>
            <a:r>
              <a:rPr lang="en-US" altLang="en-US" dirty="0">
                <a:latin typeface="Times New Roman" charset="0"/>
                <a:ea typeface="MS PGothic" charset="-128"/>
              </a:rPr>
              <a:t>       3.    Look for indicators of the MOI.</a:t>
            </a:r>
            <a:endParaRPr lang="en-IN" altLang="en-US" dirty="0">
              <a:latin typeface="Times New Roman" charset="0"/>
              <a:ea typeface="MS PGothic" charset="-128"/>
            </a:endParaRPr>
          </a:p>
          <a:p>
            <a:r>
              <a:rPr lang="en-US" altLang="en-US" dirty="0">
                <a:latin typeface="Times New Roman" charset="0"/>
                <a:ea typeface="MS PGothic" charset="-128"/>
              </a:rPr>
              <a:t>              i.    Patient may avoid the discussion to avoid undergoing a physical examination.</a:t>
            </a:r>
            <a:endParaRPr lang="en-IN" altLang="en-US" dirty="0">
              <a:latin typeface="Times New Roman" charset="0"/>
              <a:ea typeface="MS PGothic" charset="-128"/>
            </a:endParaRPr>
          </a:p>
          <a:p>
            <a:r>
              <a:rPr lang="en-US" altLang="en-US" dirty="0">
                <a:latin typeface="Times New Roman" charset="0"/>
                <a:ea typeface="MS PGothic" charset="-128"/>
              </a:rPr>
              <a:t>              ii.   Patient may also provide an MOI that seems “less embarrassing” than the actual MOI.</a:t>
            </a:r>
          </a:p>
        </p:txBody>
      </p:sp>
      <p:sp>
        <p:nvSpPr>
          <p:cNvPr id="210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C03ECE7-30B3-4A41-8ED7-78F6FF4DE141}" type="slidenum">
              <a:rPr lang="en-US" altLang="en-US" sz="1200"/>
              <a:pPr eaLnBrk="1" hangingPunct="1"/>
              <a:t>61</a:t>
            </a:fld>
            <a:endParaRPr lang="en-US" altLang="en-US" sz="1200" dirty="0"/>
          </a:p>
        </p:txBody>
      </p:sp>
    </p:spTree>
    <p:extLst>
      <p:ext uri="{BB962C8B-B14F-4D97-AF65-F5344CB8AC3E}">
        <p14:creationId xmlns:p14="http://schemas.microsoft.com/office/powerpoint/2010/main" val="126941326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Primary assessment</a:t>
            </a:r>
            <a:endParaRPr lang="en-IN" altLang="en-US" b="1" dirty="0">
              <a:latin typeface="Times New Roman" charset="0"/>
              <a:ea typeface="MS PGothic" charset="-128"/>
            </a:endParaRPr>
          </a:p>
          <a:p>
            <a:r>
              <a:rPr lang="en-US" altLang="en-US" dirty="0">
                <a:latin typeface="Times New Roman" charset="0"/>
                <a:ea typeface="MS PGothic" charset="-128"/>
              </a:rPr>
              <a:t>       1.    Quickly scan the patient to identify and treat life threats.</a:t>
            </a:r>
            <a:endParaRPr lang="en-IN" altLang="en-US" dirty="0">
              <a:latin typeface="Times New Roman" charset="0"/>
              <a:ea typeface="MS PGothic" charset="-128"/>
            </a:endParaRPr>
          </a:p>
          <a:p>
            <a:r>
              <a:rPr lang="en-US" altLang="en-US" dirty="0">
                <a:latin typeface="Times New Roman" charset="0"/>
                <a:ea typeface="MS PGothic" charset="-128"/>
              </a:rPr>
              <a:t>              a.    Genitourinary system is very vascular.</a:t>
            </a:r>
            <a:endParaRPr lang="en-IN" altLang="en-US" dirty="0">
              <a:latin typeface="Times New Roman" charset="0"/>
              <a:ea typeface="MS PGothic" charset="-128"/>
            </a:endParaRPr>
          </a:p>
          <a:p>
            <a:r>
              <a:rPr lang="en-US" altLang="en-US" dirty="0">
                <a:latin typeface="Times New Roman" charset="0"/>
                <a:ea typeface="MS PGothic" charset="-128"/>
              </a:rPr>
              <a:t>                     i.    Injuries can produce a significant volume of blood.</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Do not avoid this area in the rapid scan.</a:t>
            </a:r>
            <a:endParaRPr lang="en-IN" altLang="en-US" dirty="0">
              <a:latin typeface="Times New Roman" charset="0"/>
              <a:ea typeface="MS PGothic" charset="-128"/>
            </a:endParaRPr>
          </a:p>
          <a:p>
            <a:r>
              <a:rPr lang="en-US" altLang="en-US" dirty="0">
                <a:latin typeface="Times New Roman" charset="0"/>
                <a:ea typeface="MS PGothic" charset="-128"/>
              </a:rPr>
              <a:t>                     i.    If bleeding is present, maintain privacy for the patient and inspect exterior genitals for visible injury.</a:t>
            </a:r>
            <a:endParaRPr lang="en-IN" altLang="en-US" dirty="0">
              <a:latin typeface="Times New Roman" charset="0"/>
              <a:ea typeface="MS PGothic" charset="-128"/>
            </a:endParaRPr>
          </a:p>
          <a:p>
            <a:r>
              <a:rPr lang="en-US" altLang="en-US" dirty="0">
                <a:latin typeface="Times New Roman" charset="0"/>
                <a:ea typeface="MS PGothic" charset="-128"/>
              </a:rPr>
              <a:t>       2.    Control severe bleeding first.</a:t>
            </a:r>
          </a:p>
        </p:txBody>
      </p:sp>
      <p:sp>
        <p:nvSpPr>
          <p:cNvPr id="211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97298B8-D36C-3B49-BD8B-D881FC32925F}" type="slidenum">
              <a:rPr lang="en-US" altLang="en-US" sz="1200"/>
              <a:pPr eaLnBrk="1" hangingPunct="1"/>
              <a:t>62</a:t>
            </a:fld>
            <a:endParaRPr lang="en-US" altLang="en-US" sz="1200" dirty="0"/>
          </a:p>
        </p:txBody>
      </p:sp>
    </p:spTree>
    <p:extLst>
      <p:ext uri="{BB962C8B-B14F-4D97-AF65-F5344CB8AC3E}">
        <p14:creationId xmlns:p14="http://schemas.microsoft.com/office/powerpoint/2010/main" val="192622917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Ensure that the patient has a clear and patent airway.</a:t>
            </a:r>
            <a:endParaRPr lang="en-IN" altLang="en-US" dirty="0">
              <a:latin typeface="Times New Roman" charset="0"/>
              <a:ea typeface="MS PGothic" charset="-128"/>
            </a:endParaRPr>
          </a:p>
          <a:p>
            <a:r>
              <a:rPr lang="en-US" altLang="en-US" dirty="0">
                <a:latin typeface="Times New Roman" charset="0"/>
                <a:ea typeface="MS PGothic" charset="-128"/>
              </a:rPr>
              <a:t>	</a:t>
            </a:r>
            <a:r>
              <a:rPr lang="en-US" sz="1200" kern="1200" dirty="0">
                <a:solidFill>
                  <a:schemeClr val="tx1"/>
                </a:solidFill>
                <a:effectLst/>
                <a:latin typeface="Times New Roman" pitchFamily="18" charset="0"/>
                <a:ea typeface="MS PGothic" pitchFamily="34" charset="-128"/>
                <a:cs typeface="+mn-cs"/>
              </a:rPr>
              <a:t>a.   Provide assisted ventilations with a bag-mask device as needed.</a:t>
            </a:r>
            <a:r>
              <a:rPr lang="en-US" altLang="en-US" dirty="0">
                <a:latin typeface="Times New Roman" charset="0"/>
                <a:ea typeface="MS PGothic" charset="-128"/>
              </a:rPr>
              <a:t>	</a:t>
            </a:r>
          </a:p>
          <a:p>
            <a:r>
              <a:rPr lang="en-US" altLang="en-US" dirty="0">
                <a:latin typeface="Times New Roman" charset="0"/>
                <a:ea typeface="MS PGothic" charset="-128"/>
              </a:rPr>
              <a:t>4.    Consider the need for spinal motion restriction</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212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0395135-3D1B-D340-BEB7-C3ED7264D9C7}" type="slidenum">
              <a:rPr lang="en-US" altLang="en-US" sz="1200"/>
              <a:pPr eaLnBrk="1" hangingPunct="1"/>
              <a:t>63</a:t>
            </a:fld>
            <a:endParaRPr lang="en-US" altLang="en-US" sz="1200" dirty="0"/>
          </a:p>
        </p:txBody>
      </p:sp>
    </p:spTree>
    <p:extLst>
      <p:ext uri="{BB962C8B-B14F-4D97-AF65-F5344CB8AC3E}">
        <p14:creationId xmlns:p14="http://schemas.microsoft.com/office/powerpoint/2010/main" val="81769847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5.   Circulation</a:t>
            </a:r>
            <a:endParaRPr lang="en-IN" altLang="en-US" dirty="0">
              <a:latin typeface="Times New Roman" charset="0"/>
              <a:ea typeface="MS PGothic" charset="-128"/>
            </a:endParaRPr>
          </a:p>
          <a:p>
            <a:r>
              <a:rPr lang="en-US" sz="1200" kern="1200" dirty="0">
                <a:solidFill>
                  <a:schemeClr val="tx1"/>
                </a:solidFill>
                <a:effectLst/>
                <a:latin typeface="Times New Roman" charset="0"/>
                <a:ea typeface="MS PGothic" charset="-128"/>
                <a:cs typeface="+mn-cs"/>
              </a:rPr>
              <a:t>      </a:t>
            </a:r>
            <a:r>
              <a:rPr lang="en-US" sz="1200" kern="1200" dirty="0">
                <a:solidFill>
                  <a:schemeClr val="tx1"/>
                </a:solidFill>
                <a:effectLst/>
                <a:latin typeface="Times New Roman" pitchFamily="18" charset="0"/>
                <a:ea typeface="MS PGothic" pitchFamily="34" charset="-128"/>
                <a:cs typeface="+mn-cs"/>
              </a:rPr>
              <a:t>a.   Assess the pulse rate and quality, determine the skin condition, color, and temperature, and assess capillary refill.</a:t>
            </a:r>
          </a:p>
          <a:p>
            <a:r>
              <a:rPr lang="en-US" sz="1200" kern="1200" dirty="0">
                <a:solidFill>
                  <a:schemeClr val="tx1"/>
                </a:solidFill>
                <a:effectLst/>
                <a:latin typeface="Times New Roman" pitchFamily="18" charset="0"/>
                <a:ea typeface="MS PGothic" pitchFamily="34" charset="-128"/>
                <a:cs typeface="+mn-cs"/>
              </a:rPr>
              <a:t>      b.   Closed injuries do not have visible signs of bleeding.</a:t>
            </a:r>
          </a:p>
          <a:p>
            <a:r>
              <a:rPr lang="en-US" sz="1200" kern="1200" dirty="0">
                <a:solidFill>
                  <a:schemeClr val="tx1"/>
                </a:solidFill>
                <a:effectLst/>
                <a:latin typeface="Times New Roman" pitchFamily="18" charset="0"/>
                <a:ea typeface="MS PGothic" pitchFamily="34" charset="-128"/>
                <a:cs typeface="+mn-cs"/>
              </a:rPr>
              <a:t>      c.   Treat for signs of shock.</a:t>
            </a:r>
          </a:p>
          <a:p>
            <a:r>
              <a:rPr lang="en-US" sz="1200" kern="1200" dirty="0">
                <a:solidFill>
                  <a:schemeClr val="tx1"/>
                </a:solidFill>
                <a:effectLst/>
                <a:latin typeface="Times New Roman" pitchFamily="18" charset="0"/>
                <a:ea typeface="MS PGothic" pitchFamily="34" charset="-128"/>
                <a:cs typeface="+mn-cs"/>
              </a:rPr>
              <a:t>6.   Note the patient’s level of alertness</a:t>
            </a:r>
          </a:p>
        </p:txBody>
      </p:sp>
      <p:sp>
        <p:nvSpPr>
          <p:cNvPr id="214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5D00B57-1BF3-CF46-888A-CACCB02D4B2C}" type="slidenum">
              <a:rPr lang="en-US" altLang="en-US" sz="1200"/>
              <a:pPr eaLnBrk="1" hangingPunct="1"/>
              <a:t>64</a:t>
            </a:fld>
            <a:endParaRPr lang="en-US" altLang="en-US" sz="1200" dirty="0"/>
          </a:p>
        </p:txBody>
      </p:sp>
    </p:spTree>
    <p:extLst>
      <p:ext uri="{BB962C8B-B14F-4D97-AF65-F5344CB8AC3E}">
        <p14:creationId xmlns:p14="http://schemas.microsoft.com/office/powerpoint/2010/main" val="131036175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7.    Transport decision</a:t>
            </a:r>
            <a:endParaRPr lang="en-IN" altLang="en-US" dirty="0">
              <a:latin typeface="Times New Roman" charset="0"/>
              <a:ea typeface="MS PGothic" charset="-128"/>
            </a:endParaRPr>
          </a:p>
          <a:p>
            <a:r>
              <a:rPr lang="en-US" altLang="en-US" dirty="0">
                <a:latin typeface="Times New Roman" charset="0"/>
                <a:ea typeface="MS PGothic" charset="-128"/>
              </a:rPr>
              <a:t>       a.    Transport to a trauma center.</a:t>
            </a:r>
          </a:p>
          <a:p>
            <a:endParaRPr lang="en-US" altLang="en-US" dirty="0">
              <a:latin typeface="Times New Roman" charset="0"/>
              <a:ea typeface="MS PGothic" charset="-128"/>
            </a:endParaRPr>
          </a:p>
        </p:txBody>
      </p:sp>
      <p:sp>
        <p:nvSpPr>
          <p:cNvPr id="215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38CA09D-FCA4-5145-91F5-A10308327314}" type="slidenum">
              <a:rPr lang="en-US" altLang="en-US" sz="1200"/>
              <a:pPr eaLnBrk="1" hangingPunct="1"/>
              <a:t>65</a:t>
            </a:fld>
            <a:endParaRPr lang="en-US" altLang="en-US" sz="1200" dirty="0"/>
          </a:p>
        </p:txBody>
      </p:sp>
    </p:spTree>
    <p:extLst>
      <p:ext uri="{BB962C8B-B14F-4D97-AF65-F5344CB8AC3E}">
        <p14:creationId xmlns:p14="http://schemas.microsoft.com/office/powerpoint/2010/main" val="8051490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History taking</a:t>
            </a:r>
            <a:endParaRPr lang="en-IN" altLang="en-US" b="1" dirty="0">
              <a:latin typeface="Times New Roman" charset="0"/>
              <a:ea typeface="MS PGothic" charset="-128"/>
            </a:endParaRPr>
          </a:p>
          <a:p>
            <a:r>
              <a:rPr lang="en-US" altLang="en-US" dirty="0">
                <a:latin typeface="Times New Roman" charset="0"/>
                <a:ea typeface="MS PGothic" charset="-128"/>
              </a:rPr>
              <a:t>       1.    Investigate chief complaint.</a:t>
            </a:r>
            <a:endParaRPr lang="en-IN" altLang="en-US" dirty="0">
              <a:latin typeface="Times New Roman" charset="0"/>
              <a:ea typeface="MS PGothic" charset="-128"/>
            </a:endParaRPr>
          </a:p>
          <a:p>
            <a:r>
              <a:rPr lang="en-US" altLang="en-US" dirty="0">
                <a:latin typeface="Times New Roman" charset="0"/>
                <a:ea typeface="MS PGothic" charset="-128"/>
              </a:rPr>
              <a:t>              a.    Common associated complaints with genitourinary injuries are:</a:t>
            </a:r>
            <a:endParaRPr lang="en-IN" altLang="en-US" dirty="0">
              <a:latin typeface="Times New Roman" charset="0"/>
              <a:ea typeface="MS PGothic" charset="-128"/>
            </a:endParaRPr>
          </a:p>
          <a:p>
            <a:r>
              <a:rPr lang="en-US" altLang="en-US" dirty="0">
                <a:latin typeface="Times New Roman" charset="0"/>
                <a:ea typeface="MS PGothic" charset="-128"/>
              </a:rPr>
              <a:t>                     i.    Nausea and vomiting</a:t>
            </a:r>
            <a:endParaRPr lang="en-IN" altLang="en-US" dirty="0">
              <a:latin typeface="Times New Roman" charset="0"/>
              <a:ea typeface="MS PGothic" charset="-128"/>
            </a:endParaRPr>
          </a:p>
          <a:p>
            <a:r>
              <a:rPr lang="en-US" altLang="en-US" dirty="0">
                <a:latin typeface="Times New Roman" charset="0"/>
                <a:ea typeface="MS PGothic" charset="-128"/>
              </a:rPr>
              <a:t>                     ii.   Diarrhea</a:t>
            </a:r>
            <a:endParaRPr lang="en-IN" altLang="en-US" dirty="0">
              <a:latin typeface="Times New Roman" charset="0"/>
              <a:ea typeface="MS PGothic" charset="-128"/>
            </a:endParaRPr>
          </a:p>
          <a:p>
            <a:r>
              <a:rPr lang="en-US" altLang="en-US" dirty="0">
                <a:latin typeface="Times New Roman" charset="0"/>
                <a:ea typeface="MS PGothic" charset="-128"/>
              </a:rPr>
              <a:t>                     iii.  Blood in urine (hematuria)</a:t>
            </a:r>
            <a:endParaRPr lang="en-IN" altLang="en-US" dirty="0">
              <a:latin typeface="Times New Roman" charset="0"/>
              <a:ea typeface="MS PGothic" charset="-128"/>
            </a:endParaRPr>
          </a:p>
          <a:p>
            <a:r>
              <a:rPr lang="en-US" altLang="en-US" dirty="0">
                <a:latin typeface="Times New Roman" charset="0"/>
                <a:ea typeface="MS PGothic" charset="-128"/>
              </a:rPr>
              <a:t>                     iv.  Vomiting blood (hematemesis)</a:t>
            </a:r>
            <a:endParaRPr lang="en-IN" altLang="en-US" dirty="0">
              <a:latin typeface="Times New Roman" charset="0"/>
              <a:ea typeface="MS PGothic" charset="-128"/>
            </a:endParaRPr>
          </a:p>
          <a:p>
            <a:r>
              <a:rPr lang="en-US" altLang="en-US" dirty="0">
                <a:latin typeface="Times New Roman" charset="0"/>
                <a:ea typeface="MS PGothic" charset="-128"/>
              </a:rPr>
              <a:t>                     v.   Abnormal bowel and bladder habits</a:t>
            </a:r>
          </a:p>
          <a:p>
            <a:endParaRPr lang="en-US" altLang="en-US" dirty="0">
              <a:latin typeface="Times New Roman" charset="0"/>
              <a:ea typeface="MS PGothic" charset="-128"/>
            </a:endParaRPr>
          </a:p>
        </p:txBody>
      </p:sp>
      <p:sp>
        <p:nvSpPr>
          <p:cNvPr id="216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95C4AC9-131C-6445-876E-B3D4DBF41F79}" type="slidenum">
              <a:rPr lang="en-US" altLang="en-US" sz="1200"/>
              <a:pPr eaLnBrk="1" hangingPunct="1"/>
              <a:t>66</a:t>
            </a:fld>
            <a:endParaRPr lang="en-US" altLang="en-US" sz="1200" dirty="0"/>
          </a:p>
        </p:txBody>
      </p:sp>
    </p:spTree>
    <p:extLst>
      <p:ext uri="{BB962C8B-B14F-4D97-AF65-F5344CB8AC3E}">
        <p14:creationId xmlns:p14="http://schemas.microsoft.com/office/powerpoint/2010/main" val="8459933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217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SAMPLE history</a:t>
            </a:r>
            <a:endParaRPr lang="en-IN" altLang="en-US" dirty="0">
              <a:latin typeface="Times New Roman" charset="0"/>
              <a:ea typeface="MS PGothic" charset="-128"/>
            </a:endParaRPr>
          </a:p>
          <a:p>
            <a:r>
              <a:rPr lang="en-US" altLang="en-US" dirty="0">
                <a:latin typeface="Times New Roman" charset="0"/>
                <a:ea typeface="MS PGothic" charset="-128"/>
              </a:rPr>
              <a:t>       a.    Use OPQRST to learn about the patient’s pain.</a:t>
            </a:r>
            <a:endParaRPr lang="en-IN" altLang="en-US" dirty="0">
              <a:latin typeface="Times New Roman" charset="0"/>
              <a:ea typeface="MS PGothic" charset="-128"/>
            </a:endParaRPr>
          </a:p>
          <a:p>
            <a:r>
              <a:rPr lang="en-US" altLang="en-US" dirty="0">
                <a:latin typeface="Times New Roman" charset="0"/>
                <a:ea typeface="MS PGothic" charset="-128"/>
              </a:rPr>
              <a:t>       b.    Ask patient about output from the genitourinary system.</a:t>
            </a:r>
            <a:endParaRPr lang="en-IN" altLang="en-US" dirty="0">
              <a:latin typeface="Times New Roman" charset="0"/>
              <a:ea typeface="MS PGothic" charset="-128"/>
            </a:endParaRPr>
          </a:p>
          <a:p>
            <a:r>
              <a:rPr lang="en-US" altLang="en-US" dirty="0">
                <a:latin typeface="Times New Roman" charset="0"/>
                <a:ea typeface="MS PGothic" charset="-128"/>
              </a:rPr>
              <a:t>              i.   Especially blood in the urine</a:t>
            </a:r>
            <a:endParaRPr lang="en-IN" altLang="en-US" dirty="0">
              <a:latin typeface="Times New Roman" charset="0"/>
              <a:ea typeface="MS PGothic" charset="-128"/>
            </a:endParaRPr>
          </a:p>
          <a:p>
            <a:r>
              <a:rPr lang="en-US" altLang="en-US" dirty="0">
                <a:latin typeface="Times New Roman" charset="0"/>
                <a:ea typeface="MS PGothic" charset="-128"/>
              </a:rPr>
              <a:t>       c.    Ask about allergies to medications or environmental triggers.</a:t>
            </a:r>
            <a:endParaRPr lang="en-IN" altLang="en-US" dirty="0">
              <a:latin typeface="Times New Roman" charset="0"/>
              <a:ea typeface="MS PGothic" charset="-128"/>
            </a:endParaRPr>
          </a:p>
          <a:p>
            <a:r>
              <a:rPr lang="en-US" altLang="en-US" dirty="0">
                <a:latin typeface="Times New Roman" charset="0"/>
                <a:ea typeface="MS PGothic" charset="-128"/>
              </a:rPr>
              <a:t>       d.    Repeated or previous injuries or illness can help determine the extent of the current injury or illness.</a:t>
            </a:r>
            <a:endParaRPr lang="en-IN" altLang="en-US" dirty="0">
              <a:latin typeface="Times New Roman" charset="0"/>
              <a:ea typeface="MS PGothic" charset="-128"/>
            </a:endParaRPr>
          </a:p>
          <a:p>
            <a:r>
              <a:rPr lang="en-US" altLang="en-US" dirty="0">
                <a:latin typeface="Times New Roman" charset="0"/>
                <a:ea typeface="MS PGothic" charset="-128"/>
              </a:rPr>
              <a:t>       e.    Last intake of food and fluids is important because it can predict the genitourinary system’s contents.</a:t>
            </a:r>
            <a:endParaRPr lang="en-IN" altLang="en-US" dirty="0">
              <a:latin typeface="Times New Roman" charset="0"/>
              <a:ea typeface="MS PGothic" charset="-128"/>
            </a:endParaRPr>
          </a:p>
          <a:p>
            <a:r>
              <a:rPr lang="en-US" altLang="en-US" dirty="0">
                <a:latin typeface="Times New Roman" charset="0"/>
                <a:ea typeface="MS PGothic" charset="-128"/>
              </a:rPr>
              <a:t>       f.     Address the events leading up to the injury.</a:t>
            </a:r>
          </a:p>
        </p:txBody>
      </p:sp>
      <p:sp>
        <p:nvSpPr>
          <p:cNvPr id="217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A53FA7F-0D9E-3841-AA8E-345AC6EE29CD}" type="slidenum">
              <a:rPr lang="en-US" altLang="en-US" sz="1200"/>
              <a:pPr eaLnBrk="1" hangingPunct="1"/>
              <a:t>67</a:t>
            </a:fld>
            <a:endParaRPr lang="en-US" altLang="en-US" sz="1200" dirty="0"/>
          </a:p>
        </p:txBody>
      </p:sp>
    </p:spTree>
    <p:extLst>
      <p:ext uri="{BB962C8B-B14F-4D97-AF65-F5344CB8AC3E}">
        <p14:creationId xmlns:p14="http://schemas.microsoft.com/office/powerpoint/2010/main" val="12112431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218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Secondary assessment</a:t>
            </a:r>
            <a:endParaRPr lang="en-IN" altLang="en-US" b="1"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n-cs"/>
              </a:rPr>
              <a:t>       1.   There are times when you will be unable to conduct a secondary assessment:</a:t>
            </a:r>
          </a:p>
          <a:p>
            <a:r>
              <a:rPr lang="en-US" sz="1200" kern="1200" dirty="0">
                <a:solidFill>
                  <a:schemeClr val="tx1"/>
                </a:solidFill>
                <a:effectLst/>
                <a:latin typeface="Times New Roman" pitchFamily="18" charset="0"/>
                <a:ea typeface="MS PGothic" pitchFamily="34" charset="-128"/>
                <a:cs typeface="+mn-cs"/>
              </a:rPr>
              <a:t>             a.   The need to provide ongoing life-saving treatment</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b.</a:t>
            </a:r>
            <a:r>
              <a:rPr lang="en-US" sz="1200" kern="1200" dirty="0">
                <a:solidFill>
                  <a:schemeClr val="tx1"/>
                </a:solidFill>
                <a:effectLst/>
                <a:latin typeface="Times New Roman" pitchFamily="18" charset="0"/>
                <a:ea typeface="MS PGothic" pitchFamily="34" charset="-128"/>
                <a:cs typeface="+mn-cs"/>
              </a:rPr>
              <a:t>   Short transport time</a:t>
            </a:r>
          </a:p>
          <a:p>
            <a:r>
              <a:rPr lang="en-US" sz="1200" kern="1200" dirty="0">
                <a:solidFill>
                  <a:schemeClr val="tx1"/>
                </a:solidFill>
                <a:effectLst/>
                <a:latin typeface="Times New Roman" pitchFamily="18" charset="0"/>
                <a:ea typeface="MS PGothic" pitchFamily="34" charset="-128"/>
                <a:cs typeface="+mn-cs"/>
              </a:rPr>
              <a:t>       2.   When patient has an isolated injury, focus on that and the body region affected.</a:t>
            </a:r>
          </a:p>
          <a:p>
            <a:r>
              <a:rPr lang="en-US" sz="1200" kern="1200" dirty="0">
                <a:solidFill>
                  <a:schemeClr val="tx1"/>
                </a:solidFill>
                <a:effectLst/>
                <a:latin typeface="Times New Roman" pitchFamily="18" charset="0"/>
                <a:ea typeface="MS PGothic" pitchFamily="34" charset="-128"/>
                <a:cs typeface="+mn-cs"/>
              </a:rPr>
              <a:t>       3.   Assess for DCAP-BTLS.</a:t>
            </a:r>
          </a:p>
          <a:p>
            <a:r>
              <a:rPr lang="en-US" sz="1200" kern="1200" dirty="0">
                <a:solidFill>
                  <a:schemeClr val="tx1"/>
                </a:solidFill>
                <a:effectLst/>
                <a:latin typeface="Times New Roman" pitchFamily="18" charset="0"/>
                <a:ea typeface="MS PGothic" pitchFamily="34" charset="-128"/>
                <a:cs typeface="+mn-cs"/>
              </a:rPr>
              <a:t>       4.   Obtain the patient’s vital signs and reassess frequently </a:t>
            </a:r>
          </a:p>
        </p:txBody>
      </p:sp>
      <p:sp>
        <p:nvSpPr>
          <p:cNvPr id="218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593F743-2D21-6946-A137-03F672939BDC}" type="slidenum">
              <a:rPr lang="en-US" altLang="en-US" sz="1200"/>
              <a:pPr eaLnBrk="1" hangingPunct="1"/>
              <a:t>68</a:t>
            </a:fld>
            <a:endParaRPr lang="en-US" altLang="en-US" sz="1200" dirty="0"/>
          </a:p>
        </p:txBody>
      </p:sp>
    </p:spTree>
    <p:extLst>
      <p:ext uri="{BB962C8B-B14F-4D97-AF65-F5344CB8AC3E}">
        <p14:creationId xmlns:p14="http://schemas.microsoft.com/office/powerpoint/2010/main" val="206929807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ln/>
        </p:spPr>
      </p:sp>
      <p:sp>
        <p:nvSpPr>
          <p:cNvPr id="221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F.   Reassessment</a:t>
            </a:r>
            <a:endParaRPr lang="en-IN" altLang="en-US" b="1" dirty="0">
              <a:latin typeface="Times New Roman" charset="0"/>
              <a:ea typeface="MS PGothic" charset="-128"/>
            </a:endParaRPr>
          </a:p>
          <a:p>
            <a:r>
              <a:rPr lang="en-US" altLang="en-US" dirty="0">
                <a:latin typeface="Times New Roman" charset="0"/>
                <a:ea typeface="MS PGothic" charset="-128"/>
              </a:rPr>
              <a:t>      1.    Repeat the primary assessment and vital signs.</a:t>
            </a:r>
            <a:endParaRPr lang="en-IN" altLang="en-US" dirty="0">
              <a:latin typeface="Times New Roman" charset="0"/>
              <a:ea typeface="MS PGothic" charset="-128"/>
            </a:endParaRPr>
          </a:p>
          <a:p>
            <a:r>
              <a:rPr lang="en-US" altLang="en-US" dirty="0">
                <a:latin typeface="Times New Roman" charset="0"/>
                <a:ea typeface="MS PGothic" charset="-128"/>
              </a:rPr>
              <a:t>      2.    Reassess the interventions and treatment you have provided.</a:t>
            </a:r>
            <a:endParaRPr lang="en-IN" altLang="en-US" dirty="0">
              <a:latin typeface="Times New Roman" charset="0"/>
              <a:ea typeface="MS PGothic" charset="-128"/>
            </a:endParaRPr>
          </a:p>
          <a:p>
            <a:r>
              <a:rPr lang="en-US" altLang="en-US" dirty="0">
                <a:latin typeface="Times New Roman" charset="0"/>
                <a:ea typeface="MS PGothic" charset="-128"/>
              </a:rPr>
              <a:t>      3.    Adjust interventions as necessary</a:t>
            </a:r>
            <a:endParaRPr lang="en-IN" altLang="en-US" dirty="0">
              <a:latin typeface="Times New Roman" charset="0"/>
              <a:ea typeface="MS PGothic" charset="-128"/>
            </a:endParaRPr>
          </a:p>
          <a:p>
            <a:r>
              <a:rPr lang="en-US" altLang="en-US" dirty="0">
                <a:latin typeface="Times New Roman" charset="0"/>
                <a:ea typeface="MS PGothic" charset="-128"/>
              </a:rPr>
              <a:t>      4.    Communication and documentation</a:t>
            </a:r>
            <a:endParaRPr lang="en-IN" altLang="en-US" dirty="0">
              <a:latin typeface="Times New Roman" charset="0"/>
              <a:ea typeface="MS PGothic" charset="-128"/>
            </a:endParaRPr>
          </a:p>
          <a:p>
            <a:r>
              <a:rPr lang="en-US" altLang="en-US" dirty="0">
                <a:latin typeface="Times New Roman" charset="0"/>
                <a:ea typeface="MS PGothic" charset="-128"/>
              </a:rPr>
              <a:t>             a.    Communicate your concerns to the hospital staff.</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Describe all injuries and treatment given.</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221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948C06D-F6CA-DC42-9FFE-8E0A50B43F62}" type="slidenum">
              <a:rPr lang="en-US" altLang="en-US" sz="1200"/>
              <a:pPr eaLnBrk="1" hangingPunct="1"/>
              <a:t>69</a:t>
            </a:fld>
            <a:endParaRPr lang="en-US" altLang="en-US" sz="1200" dirty="0"/>
          </a:p>
        </p:txBody>
      </p:sp>
    </p:spTree>
    <p:extLst>
      <p:ext uri="{BB962C8B-B14F-4D97-AF65-F5344CB8AC3E}">
        <p14:creationId xmlns:p14="http://schemas.microsoft.com/office/powerpoint/2010/main" val="145585868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222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IX. Emergency Medical Care of Genitourinary Injuries</a:t>
            </a:r>
          </a:p>
          <a:p>
            <a:r>
              <a:rPr lang="en-US" altLang="en-US" dirty="0">
                <a:latin typeface="Times New Roman" charset="0"/>
                <a:ea typeface="MS PGothic" charset="-128"/>
              </a:rPr>
              <a:t>A.    Kidneys</a:t>
            </a:r>
            <a:endParaRPr lang="en-IN" altLang="en-US" b="1" dirty="0">
              <a:latin typeface="Times New Roman" charset="0"/>
              <a:ea typeface="MS PGothic" charset="-128"/>
            </a:endParaRPr>
          </a:p>
          <a:p>
            <a:r>
              <a:rPr lang="en-US" altLang="en-US" dirty="0">
                <a:latin typeface="Times New Roman" charset="0"/>
                <a:ea typeface="MS PGothic" charset="-128"/>
              </a:rPr>
              <a:t>       1.    Damage may not be obvious upon inspection.</a:t>
            </a:r>
            <a:endParaRPr lang="en-IN" altLang="en-US" dirty="0">
              <a:latin typeface="Times New Roman" charset="0"/>
              <a:ea typeface="MS PGothic" charset="-128"/>
            </a:endParaRPr>
          </a:p>
          <a:p>
            <a:r>
              <a:rPr lang="en-US" altLang="en-US" dirty="0">
                <a:latin typeface="Times New Roman" charset="0"/>
                <a:ea typeface="MS PGothic" charset="-128"/>
              </a:rPr>
              <a:t>              a.    You may see signs of shock and/or blood in the urine</a:t>
            </a:r>
            <a:endParaRPr lang="en-IN" altLang="en-US" dirty="0">
              <a:latin typeface="Times New Roman" charset="0"/>
              <a:ea typeface="MS PGothic" charset="-128"/>
            </a:endParaRPr>
          </a:p>
          <a:p>
            <a:r>
              <a:rPr lang="en-US" altLang="en-US" dirty="0">
                <a:latin typeface="Times New Roman" charset="0"/>
                <a:ea typeface="MS PGothic" charset="-128"/>
              </a:rPr>
              <a:t>       2.    Treat for shock, transport promptly, and monitor vital signs en route to the hospital.</a:t>
            </a:r>
          </a:p>
        </p:txBody>
      </p:sp>
      <p:sp>
        <p:nvSpPr>
          <p:cNvPr id="222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3ED9F3E-ABD5-0043-89AC-85439166266B}" type="slidenum">
              <a:rPr lang="en-US" altLang="en-US" sz="1200"/>
              <a:pPr eaLnBrk="1" hangingPunct="1"/>
              <a:t>70</a:t>
            </a:fld>
            <a:endParaRPr lang="en-US" altLang="en-US" sz="1200" dirty="0"/>
          </a:p>
        </p:txBody>
      </p:sp>
    </p:spTree>
    <p:extLst>
      <p:ext uri="{BB962C8B-B14F-4D97-AF65-F5344CB8AC3E}">
        <p14:creationId xmlns:p14="http://schemas.microsoft.com/office/powerpoint/2010/main" val="188312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a.    The RLQ is a common location for swelling and inflammation.</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9AB3B37-5F66-6541-9F22-5FB12EFFE820}" type="slidenum">
              <a:rPr lang="en-US" altLang="en-US" sz="1200"/>
              <a:pPr eaLnBrk="1" hangingPunct="1"/>
              <a:t>8</a:t>
            </a:fld>
            <a:endParaRPr lang="en-US" altLang="en-US" sz="1200" dirty="0"/>
          </a:p>
        </p:txBody>
      </p:sp>
    </p:spTree>
    <p:extLst>
      <p:ext uri="{BB962C8B-B14F-4D97-AF65-F5344CB8AC3E}">
        <p14:creationId xmlns:p14="http://schemas.microsoft.com/office/powerpoint/2010/main" val="63514918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ln/>
        </p:spPr>
      </p:sp>
      <p:sp>
        <p:nvSpPr>
          <p:cNvPr id="223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Urinary bladder</a:t>
            </a:r>
            <a:endParaRPr lang="en-IN" altLang="en-US" b="1" dirty="0">
              <a:latin typeface="Times New Roman" charset="0"/>
              <a:ea typeface="MS PGothic" charset="-128"/>
            </a:endParaRPr>
          </a:p>
          <a:p>
            <a:r>
              <a:rPr lang="en-US" altLang="en-US" dirty="0">
                <a:latin typeface="Times New Roman" charset="0"/>
                <a:ea typeface="MS PGothic" charset="-128"/>
              </a:rPr>
              <a:t>       1.    Suspect a urinary bladder injury if you see:</a:t>
            </a:r>
            <a:endParaRPr lang="en-IN" altLang="en-US" dirty="0">
              <a:latin typeface="Times New Roman" charset="0"/>
              <a:ea typeface="MS PGothic" charset="-128"/>
            </a:endParaRPr>
          </a:p>
          <a:p>
            <a:r>
              <a:rPr lang="en-US" altLang="en-US" dirty="0">
                <a:latin typeface="Times New Roman" charset="0"/>
                <a:ea typeface="MS PGothic" charset="-128"/>
              </a:rPr>
              <a:t>              a.    Blood at urethral opening</a:t>
            </a:r>
            <a:endParaRPr lang="en-IN" altLang="en-US" dirty="0">
              <a:latin typeface="Times New Roman" charset="0"/>
              <a:ea typeface="MS PGothic" charset="-128"/>
            </a:endParaRPr>
          </a:p>
          <a:p>
            <a:r>
              <a:rPr lang="en-US" altLang="en-US" dirty="0">
                <a:latin typeface="Times New Roman" charset="0"/>
                <a:ea typeface="MS PGothic" charset="-128"/>
              </a:rPr>
              <a:t>              b.    Signs of trauma to the lower abdomen, pelvis, or perineum</a:t>
            </a:r>
            <a:endParaRPr lang="en-IN" altLang="en-US" dirty="0">
              <a:latin typeface="Times New Roman" charset="0"/>
              <a:ea typeface="MS PGothic" charset="-128"/>
            </a:endParaRPr>
          </a:p>
          <a:p>
            <a:r>
              <a:rPr lang="en-US" altLang="en-US" dirty="0">
                <a:latin typeface="Times New Roman" charset="0"/>
                <a:ea typeface="MS PGothic" charset="-128"/>
              </a:rPr>
              <a:t>       2.    If shock or associated injuries are present, transport promptly and monitor vital signs en route.</a:t>
            </a:r>
          </a:p>
          <a:p>
            <a:endParaRPr lang="en-US" altLang="en-US" dirty="0">
              <a:latin typeface="Times New Roman" charset="0"/>
              <a:ea typeface="MS PGothic" charset="-128"/>
            </a:endParaRPr>
          </a:p>
        </p:txBody>
      </p:sp>
      <p:sp>
        <p:nvSpPr>
          <p:cNvPr id="223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30C8A31-6C1A-BB49-809D-F62E0E194413}" type="slidenum">
              <a:rPr lang="en-US" altLang="en-US" sz="1200"/>
              <a:pPr eaLnBrk="1" hangingPunct="1"/>
              <a:t>71</a:t>
            </a:fld>
            <a:endParaRPr lang="en-US" altLang="en-US" sz="1200" dirty="0"/>
          </a:p>
        </p:txBody>
      </p:sp>
    </p:spTree>
    <p:extLst>
      <p:ext uri="{BB962C8B-B14F-4D97-AF65-F5344CB8AC3E}">
        <p14:creationId xmlns:p14="http://schemas.microsoft.com/office/powerpoint/2010/main" val="171813670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External male genitalia</a:t>
            </a:r>
            <a:endParaRPr lang="en-IN" altLang="en-US" b="1" dirty="0">
              <a:latin typeface="Times New Roman" charset="0"/>
              <a:ea typeface="MS PGothic" charset="-128"/>
            </a:endParaRPr>
          </a:p>
          <a:p>
            <a:r>
              <a:rPr lang="en-US" altLang="en-US" dirty="0">
                <a:latin typeface="Times New Roman" charset="0"/>
                <a:ea typeface="MS PGothic" charset="-128"/>
              </a:rPr>
              <a:t>       1.    A few general rules for the treatment of injuries to the external male genitalia:</a:t>
            </a:r>
            <a:endParaRPr lang="en-IN" altLang="en-US" dirty="0">
              <a:latin typeface="Times New Roman" charset="0"/>
              <a:ea typeface="MS PGothic" charset="-128"/>
            </a:endParaRPr>
          </a:p>
          <a:p>
            <a:r>
              <a:rPr lang="en-US" altLang="en-US" dirty="0">
                <a:latin typeface="Times New Roman" charset="0"/>
                <a:ea typeface="MS PGothic" charset="-128"/>
              </a:rPr>
              <a:t>             a.    Injuries are painful; make the patient comfortable.</a:t>
            </a:r>
            <a:endParaRPr lang="en-IN" altLang="en-US" dirty="0">
              <a:latin typeface="Times New Roman" charset="0"/>
              <a:ea typeface="MS PGothic" charset="-128"/>
            </a:endParaRPr>
          </a:p>
          <a:p>
            <a:r>
              <a:rPr lang="en-US" altLang="en-US" dirty="0">
                <a:latin typeface="Times New Roman" charset="0"/>
                <a:ea typeface="MS PGothic" charset="-128"/>
              </a:rPr>
              <a:t>             b.    Use sterile, moist compresses to cover areas stripped of skin.</a:t>
            </a:r>
            <a:endParaRPr lang="en-IN" altLang="en-US" dirty="0">
              <a:latin typeface="Times New Roman" charset="0"/>
              <a:ea typeface="MS PGothic" charset="-128"/>
            </a:endParaRPr>
          </a:p>
          <a:p>
            <a:r>
              <a:rPr lang="en-US" altLang="en-US" dirty="0">
                <a:latin typeface="Times New Roman" charset="0"/>
                <a:ea typeface="MS PGothic" charset="-128"/>
              </a:rPr>
              <a:t>             c.    Apply direct pressure with dry, sterile gauze dressings to control bleeding.</a:t>
            </a:r>
            <a:endParaRPr lang="en-IN" altLang="en-US" dirty="0">
              <a:latin typeface="Times New Roman" charset="0"/>
              <a:ea typeface="MS PGothic" charset="-128"/>
            </a:endParaRPr>
          </a:p>
          <a:p>
            <a:r>
              <a:rPr lang="en-US" altLang="en-US" dirty="0">
                <a:latin typeface="Times New Roman" charset="0"/>
                <a:ea typeface="MS PGothic" charset="-128"/>
              </a:rPr>
              <a:t>             d.    Never move or manipulate foreign objects in the urethra.</a:t>
            </a:r>
          </a:p>
          <a:p>
            <a:endParaRPr lang="en-US" altLang="en-US" dirty="0">
              <a:latin typeface="Times New Roman" charset="0"/>
              <a:ea typeface="MS PGothic" charset="-128"/>
            </a:endParaRPr>
          </a:p>
        </p:txBody>
      </p:sp>
      <p:sp>
        <p:nvSpPr>
          <p:cNvPr id="224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ACB3620-43BA-5840-B123-13DFB6344B19}" type="slidenum">
              <a:rPr lang="en-US" altLang="en-US" sz="1200"/>
              <a:pPr eaLnBrk="1" hangingPunct="1"/>
              <a:t>72</a:t>
            </a:fld>
            <a:endParaRPr lang="en-US" altLang="en-US" sz="1200" dirty="0"/>
          </a:p>
        </p:txBody>
      </p:sp>
    </p:spTree>
    <p:extLst>
      <p:ext uri="{BB962C8B-B14F-4D97-AF65-F5344CB8AC3E}">
        <p14:creationId xmlns:p14="http://schemas.microsoft.com/office/powerpoint/2010/main" val="165846656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       e.    Identify and take avulsed parts to the hospital with patient.</a:t>
            </a:r>
            <a:endParaRPr lang="en-IN" altLang="en-US" dirty="0">
              <a:latin typeface="Times New Roman" charset="0"/>
              <a:ea typeface="MS PGothic" charset="-128"/>
            </a:endParaRPr>
          </a:p>
          <a:p>
            <a:r>
              <a:rPr lang="en-US" altLang="en-US" dirty="0">
                <a:latin typeface="Times New Roman" charset="0"/>
                <a:ea typeface="MS PGothic" charset="-128"/>
              </a:rPr>
              <a:t>              i.    If patient has an avulsion of skin on the penis:</a:t>
            </a:r>
            <a:endParaRPr lang="en-IN" altLang="en-US" dirty="0">
              <a:latin typeface="Times New Roman" charset="0"/>
              <a:ea typeface="MS PGothic" charset="-128"/>
            </a:endParaRPr>
          </a:p>
          <a:p>
            <a:r>
              <a:rPr lang="en-US" altLang="en-US" dirty="0">
                <a:latin typeface="Times New Roman" charset="0"/>
                <a:ea typeface="MS PGothic" charset="-128"/>
              </a:rPr>
              <a:t>                   (a)    Wrap the penis in a soft, sterile dressing moistened with sterile saline.</a:t>
            </a:r>
            <a:endParaRPr lang="en-IN" altLang="en-US" dirty="0">
              <a:latin typeface="Times New Roman" charset="0"/>
              <a:ea typeface="MS PGothic" charset="-128"/>
            </a:endParaRPr>
          </a:p>
          <a:p>
            <a:r>
              <a:rPr lang="en-US" altLang="en-US" dirty="0">
                <a:latin typeface="Times New Roman" charset="0"/>
                <a:ea typeface="MS PGothic" charset="-128"/>
              </a:rPr>
              <a:t>                   (b)    Transport promptly.</a:t>
            </a:r>
            <a:endParaRPr lang="en-IN" altLang="en-US" dirty="0">
              <a:latin typeface="Times New Roman" charset="0"/>
              <a:ea typeface="MS PGothic" charset="-128"/>
            </a:endParaRPr>
          </a:p>
          <a:p>
            <a:r>
              <a:rPr lang="en-US" altLang="en-US" dirty="0">
                <a:latin typeface="Times New Roman" charset="0"/>
                <a:ea typeface="MS PGothic" charset="-128"/>
              </a:rPr>
              <a:t>                   (c)    Use direct pressure to control any bleeding.</a:t>
            </a:r>
            <a:endParaRPr lang="en-IN" altLang="en-US" dirty="0">
              <a:latin typeface="Times New Roman" charset="0"/>
              <a:ea typeface="MS PGothic" charset="-128"/>
            </a:endParaRPr>
          </a:p>
          <a:p>
            <a:r>
              <a:rPr lang="en-US" altLang="en-US" dirty="0">
                <a:latin typeface="Times New Roman" charset="0"/>
                <a:ea typeface="MS PGothic" charset="-128"/>
              </a:rPr>
              <a:t>                   (d)    Try to save and preserve the avulsed skin.</a:t>
            </a:r>
            <a:endParaRPr lang="en-IN" altLang="en-US" dirty="0">
              <a:latin typeface="Times New Roman" charset="0"/>
              <a:ea typeface="MS PGothic" charset="-128"/>
            </a:endParaRPr>
          </a:p>
          <a:p>
            <a:r>
              <a:rPr lang="en-US" altLang="en-US" dirty="0">
                <a:latin typeface="Times New Roman" charset="0"/>
                <a:ea typeface="MS PGothic" charset="-128"/>
              </a:rPr>
              <a:t>2.    Amputation of penile shaft</a:t>
            </a:r>
            <a:endParaRPr lang="en-IN" altLang="en-US" dirty="0">
              <a:latin typeface="Times New Roman" charset="0"/>
              <a:ea typeface="MS PGothic" charset="-128"/>
            </a:endParaRPr>
          </a:p>
          <a:p>
            <a:r>
              <a:rPr lang="en-US" altLang="en-US" dirty="0">
                <a:latin typeface="Times New Roman" charset="0"/>
                <a:ea typeface="MS PGothic" charset="-128"/>
              </a:rPr>
              <a:t>       a.    Managing blood loss is the top priority.</a:t>
            </a:r>
            <a:endParaRPr lang="en-IN" altLang="en-US" dirty="0">
              <a:latin typeface="Times New Roman" charset="0"/>
              <a:ea typeface="MS PGothic" charset="-128"/>
            </a:endParaRPr>
          </a:p>
          <a:p>
            <a:r>
              <a:rPr lang="en-US" altLang="en-US" dirty="0">
                <a:latin typeface="Times New Roman" charset="0"/>
                <a:ea typeface="MS PGothic" charset="-128"/>
              </a:rPr>
              <a:t>              i.    Use local pressure with a sterile dressing on the remaining stump.</a:t>
            </a:r>
            <a:endParaRPr lang="en-IN" altLang="en-US" dirty="0">
              <a:latin typeface="Times New Roman" charset="0"/>
              <a:ea typeface="MS PGothic" charset="-128"/>
            </a:endParaRPr>
          </a:p>
          <a:p>
            <a:r>
              <a:rPr lang="en-US" altLang="en-US" dirty="0">
                <a:latin typeface="Times New Roman" charset="0"/>
                <a:ea typeface="MS PGothic" charset="-128"/>
              </a:rPr>
              <a:t>       b.    Never apply a constricting device.</a:t>
            </a:r>
            <a:endParaRPr lang="en-IN" altLang="en-US" dirty="0">
              <a:latin typeface="Times New Roman" charset="0"/>
              <a:ea typeface="MS PGothic" charset="-128"/>
            </a:endParaRPr>
          </a:p>
          <a:p>
            <a:r>
              <a:rPr lang="en-US" altLang="en-US" dirty="0">
                <a:latin typeface="Times New Roman" charset="0"/>
                <a:ea typeface="MS PGothic" charset="-128"/>
              </a:rPr>
              <a:t>       c.    Surgical reconstruction is possible if you can locate the amputated part.</a:t>
            </a:r>
            <a:endParaRPr lang="en-IN" altLang="en-US" dirty="0">
              <a:latin typeface="Times New Roman" charset="0"/>
              <a:ea typeface="MS PGothic" charset="-128"/>
            </a:endParaRPr>
          </a:p>
          <a:p>
            <a:r>
              <a:rPr lang="en-US" altLang="en-US" dirty="0">
                <a:latin typeface="Times New Roman" charset="0"/>
                <a:ea typeface="MS PGothic" charset="-128"/>
              </a:rPr>
              <a:t>              i.    Wrap it in a moist, sterile dressing.</a:t>
            </a:r>
            <a:endParaRPr lang="en-IN" altLang="en-US" dirty="0">
              <a:latin typeface="Times New Roman" charset="0"/>
              <a:ea typeface="MS PGothic" charset="-128"/>
            </a:endParaRPr>
          </a:p>
          <a:p>
            <a:r>
              <a:rPr lang="en-US" altLang="en-US" dirty="0">
                <a:latin typeface="Times New Roman" charset="0"/>
                <a:ea typeface="MS PGothic" charset="-128"/>
              </a:rPr>
              <a:t>              ii.    Place it in a bag.</a:t>
            </a:r>
            <a:endParaRPr lang="en-IN" altLang="en-US" dirty="0">
              <a:latin typeface="Times New Roman" charset="0"/>
              <a:ea typeface="MS PGothic" charset="-128"/>
            </a:endParaRPr>
          </a:p>
          <a:p>
            <a:r>
              <a:rPr lang="en-US" altLang="en-US" dirty="0">
                <a:latin typeface="Times New Roman" charset="0"/>
                <a:ea typeface="MS PGothic" charset="-128"/>
              </a:rPr>
              <a:t>              iii.    Transport it in a cooled container without it directly touching ice.</a:t>
            </a:r>
          </a:p>
        </p:txBody>
      </p:sp>
      <p:sp>
        <p:nvSpPr>
          <p:cNvPr id="225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4030097-8C29-8043-8B4C-D2FB5013D783}" type="slidenum">
              <a:rPr lang="en-US" altLang="en-US" sz="1200"/>
              <a:pPr eaLnBrk="1" hangingPunct="1"/>
              <a:t>73</a:t>
            </a:fld>
            <a:endParaRPr lang="en-US" altLang="en-US" sz="1200" dirty="0"/>
          </a:p>
        </p:txBody>
      </p:sp>
    </p:spTree>
    <p:extLst>
      <p:ext uri="{BB962C8B-B14F-4D97-AF65-F5344CB8AC3E}">
        <p14:creationId xmlns:p14="http://schemas.microsoft.com/office/powerpoint/2010/main" val="165732034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If the connective tissue surrounding the erectile tissue is severely damaged, the shaft can be fractured or severely angled.</a:t>
            </a:r>
            <a:endParaRPr lang="en-IN" altLang="en-US" dirty="0">
              <a:latin typeface="Times New Roman" charset="0"/>
              <a:ea typeface="MS PGothic" charset="-128"/>
            </a:endParaRPr>
          </a:p>
          <a:p>
            <a:r>
              <a:rPr lang="en-US" altLang="en-US" dirty="0">
                <a:latin typeface="Times New Roman" charset="0"/>
                <a:ea typeface="MS PGothic" charset="-128"/>
              </a:rPr>
              <a:t>      a.    Sometimes requires surgical repair</a:t>
            </a:r>
            <a:endParaRPr lang="en-IN" altLang="en-US" dirty="0">
              <a:latin typeface="Times New Roman" charset="0"/>
              <a:ea typeface="MS PGothic" charset="-128"/>
            </a:endParaRPr>
          </a:p>
          <a:p>
            <a:r>
              <a:rPr lang="en-US" altLang="en-US" dirty="0">
                <a:latin typeface="Times New Roman" charset="0"/>
                <a:ea typeface="MS PGothic" charset="-128"/>
              </a:rPr>
              <a:t>      b.    Associated with intense pain, bleeding into the tissues, and fear.</a:t>
            </a:r>
          </a:p>
          <a:p>
            <a:endParaRPr lang="en-US" altLang="en-US" dirty="0">
              <a:latin typeface="Times New Roman" charset="0"/>
              <a:ea typeface="MS PGothic" charset="-128"/>
            </a:endParaRPr>
          </a:p>
        </p:txBody>
      </p:sp>
      <p:sp>
        <p:nvSpPr>
          <p:cNvPr id="226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F435E7C-887C-6C4F-AB3D-B1C1BBA1B107}" type="slidenum">
              <a:rPr lang="en-US" altLang="en-US" sz="1200"/>
              <a:pPr eaLnBrk="1" hangingPunct="1"/>
              <a:t>74</a:t>
            </a:fld>
            <a:endParaRPr lang="en-US" altLang="en-US" sz="1200" dirty="0"/>
          </a:p>
        </p:txBody>
      </p:sp>
    </p:spTree>
    <p:extLst>
      <p:ext uri="{BB962C8B-B14F-4D97-AF65-F5344CB8AC3E}">
        <p14:creationId xmlns:p14="http://schemas.microsoft.com/office/powerpoint/2010/main" val="172020405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a:ln/>
        </p:spPr>
      </p:sp>
      <p:sp>
        <p:nvSpPr>
          <p:cNvPr id="227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Accidental laceration of the head of the penis is associated with heavy bleeding.</a:t>
            </a:r>
            <a:endParaRPr lang="en-IN" altLang="en-US" dirty="0">
              <a:latin typeface="Times New Roman" charset="0"/>
              <a:ea typeface="MS PGothic" charset="-128"/>
            </a:endParaRPr>
          </a:p>
          <a:p>
            <a:r>
              <a:rPr lang="en-US" altLang="en-US" dirty="0">
                <a:latin typeface="Times New Roman" charset="0"/>
                <a:ea typeface="MS PGothic" charset="-128"/>
              </a:rPr>
              <a:t>       a.    Local pressure with a sterile dressing usually stops the hemorrhage.</a:t>
            </a:r>
            <a:endParaRPr lang="en-IN" altLang="en-US" dirty="0">
              <a:latin typeface="Times New Roman" charset="0"/>
              <a:ea typeface="MS PGothic" charset="-128"/>
            </a:endParaRPr>
          </a:p>
          <a:p>
            <a:r>
              <a:rPr lang="en-US" altLang="en-US" dirty="0">
                <a:latin typeface="Times New Roman" charset="0"/>
                <a:ea typeface="MS PGothic" charset="-128"/>
              </a:rPr>
              <a:t>5.    Skin of shaft or foreskin can get caught in the zipper of pants.</a:t>
            </a:r>
            <a:endParaRPr lang="en-IN" altLang="en-US" dirty="0">
              <a:latin typeface="Times New Roman" charset="0"/>
              <a:ea typeface="MS PGothic" charset="-128"/>
            </a:endParaRPr>
          </a:p>
          <a:p>
            <a:r>
              <a:rPr lang="en-US" altLang="en-US" dirty="0">
                <a:latin typeface="Times New Roman" charset="0"/>
                <a:ea typeface="MS PGothic" charset="-128"/>
              </a:rPr>
              <a:t>       a.    If small segment of the zipper is involved, you can try to unzip the pants.</a:t>
            </a:r>
            <a:endParaRPr lang="en-IN" altLang="en-US" dirty="0">
              <a:latin typeface="Times New Roman" charset="0"/>
              <a:ea typeface="MS PGothic" charset="-128"/>
            </a:endParaRPr>
          </a:p>
          <a:p>
            <a:r>
              <a:rPr lang="en-US" altLang="en-US" dirty="0">
                <a:latin typeface="Times New Roman" charset="0"/>
                <a:ea typeface="MS PGothic" charset="-128"/>
              </a:rPr>
              <a:t>       b.    If a longer segment is involved, use heavy scissors to cut the zipper out of the pants to make the patient more comfortable.</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227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4A0011A-5D0F-B94A-8E40-F79F4DB1B154}" type="slidenum">
              <a:rPr lang="en-US" altLang="en-US" sz="1200"/>
              <a:pPr eaLnBrk="1" hangingPunct="1"/>
              <a:t>75</a:t>
            </a:fld>
            <a:endParaRPr lang="en-US" altLang="en-US" sz="1200" dirty="0"/>
          </a:p>
        </p:txBody>
      </p:sp>
    </p:spTree>
    <p:extLst>
      <p:ext uri="{BB962C8B-B14F-4D97-AF65-F5344CB8AC3E}">
        <p14:creationId xmlns:p14="http://schemas.microsoft.com/office/powerpoint/2010/main" val="204466285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a:ln/>
        </p:spPr>
      </p:sp>
      <p:sp>
        <p:nvSpPr>
          <p:cNvPr id="228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6.    Urethral injuries in the male are not uncommon.</a:t>
            </a:r>
            <a:endParaRPr lang="en-IN" altLang="en-US" dirty="0">
              <a:latin typeface="Times New Roman" charset="0"/>
              <a:ea typeface="MS PGothic" charset="-128"/>
            </a:endParaRPr>
          </a:p>
          <a:p>
            <a:r>
              <a:rPr lang="en-US" altLang="en-US" dirty="0">
                <a:latin typeface="Times New Roman" charset="0"/>
                <a:ea typeface="MS PGothic" charset="-128"/>
              </a:rPr>
              <a:t>       a.    Lacerations of the urethra can result from:</a:t>
            </a:r>
            <a:endParaRPr lang="en-IN" altLang="en-US" dirty="0">
              <a:latin typeface="Times New Roman" charset="0"/>
              <a:ea typeface="MS PGothic" charset="-128"/>
            </a:endParaRPr>
          </a:p>
          <a:p>
            <a:r>
              <a:rPr lang="en-US" altLang="en-US" dirty="0">
                <a:latin typeface="Times New Roman" charset="0"/>
                <a:ea typeface="MS PGothic" charset="-128"/>
              </a:rPr>
              <a:t>              i.    Straddle injuries</a:t>
            </a:r>
            <a:endParaRPr lang="en-IN" altLang="en-US" dirty="0">
              <a:latin typeface="Times New Roman" charset="0"/>
              <a:ea typeface="MS PGothic" charset="-128"/>
            </a:endParaRPr>
          </a:p>
          <a:p>
            <a:r>
              <a:rPr lang="en-US" altLang="en-US" dirty="0">
                <a:latin typeface="Times New Roman" charset="0"/>
                <a:ea typeface="MS PGothic" charset="-128"/>
              </a:rPr>
              <a:t>              ii.   Pelvic fractures</a:t>
            </a:r>
            <a:endParaRPr lang="en-IN" altLang="en-US" dirty="0">
              <a:latin typeface="Times New Roman" charset="0"/>
              <a:ea typeface="MS PGothic" charset="-128"/>
            </a:endParaRPr>
          </a:p>
          <a:p>
            <a:r>
              <a:rPr lang="en-US" altLang="en-US" dirty="0">
                <a:latin typeface="Times New Roman" charset="0"/>
                <a:ea typeface="MS PGothic" charset="-128"/>
              </a:rPr>
              <a:t>              iii.  Penetrating wounds of the perineum</a:t>
            </a:r>
            <a:endParaRPr lang="en-IN" altLang="en-US" dirty="0">
              <a:latin typeface="Times New Roman" charset="0"/>
              <a:ea typeface="MS PGothic" charset="-128"/>
            </a:endParaRPr>
          </a:p>
          <a:p>
            <a:r>
              <a:rPr lang="en-US" altLang="en-US" dirty="0">
                <a:latin typeface="Times New Roman" charset="0"/>
                <a:ea typeface="MS PGothic" charset="-128"/>
              </a:rPr>
              <a:t>       b.    It is important to know if the patient can urinate and if there is blood in the urine.</a:t>
            </a:r>
            <a:endParaRPr lang="en-IN" altLang="en-US" dirty="0">
              <a:latin typeface="Times New Roman" charset="0"/>
              <a:ea typeface="MS PGothic" charset="-128"/>
            </a:endParaRPr>
          </a:p>
          <a:p>
            <a:r>
              <a:rPr lang="en-US" altLang="en-US" dirty="0">
                <a:latin typeface="Times New Roman" charset="0"/>
                <a:ea typeface="MS PGothic" charset="-128"/>
              </a:rPr>
              <a:t>              i.   Save any urination for later examination at the hospital.</a:t>
            </a:r>
            <a:endParaRPr lang="en-IN" altLang="en-US" dirty="0">
              <a:latin typeface="Times New Roman" charset="0"/>
              <a:ea typeface="MS PGothic" charset="-128"/>
            </a:endParaRPr>
          </a:p>
          <a:p>
            <a:r>
              <a:rPr lang="en-US" altLang="en-US" dirty="0">
                <a:latin typeface="Times New Roman" charset="0"/>
                <a:ea typeface="MS PGothic" charset="-128"/>
              </a:rPr>
              <a:t>       c.    Any foreign bodies protruding from the urethra will have to be surgically removed.</a:t>
            </a:r>
          </a:p>
          <a:p>
            <a:endParaRPr lang="en-US" altLang="en-US" dirty="0">
              <a:latin typeface="Times New Roman" charset="0"/>
              <a:ea typeface="MS PGothic" charset="-128"/>
            </a:endParaRPr>
          </a:p>
        </p:txBody>
      </p:sp>
      <p:sp>
        <p:nvSpPr>
          <p:cNvPr id="228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D95E3EF-D5FF-9D45-9B6B-032C9CC315FA}" type="slidenum">
              <a:rPr lang="en-US" altLang="en-US" sz="1200"/>
              <a:pPr eaLnBrk="1" hangingPunct="1"/>
              <a:t>76</a:t>
            </a:fld>
            <a:endParaRPr lang="en-US" altLang="en-US" sz="1200" dirty="0"/>
          </a:p>
        </p:txBody>
      </p:sp>
    </p:spTree>
    <p:extLst>
      <p:ext uri="{BB962C8B-B14F-4D97-AF65-F5344CB8AC3E}">
        <p14:creationId xmlns:p14="http://schemas.microsoft.com/office/powerpoint/2010/main" val="61531830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7.    Avulsion of the skin of the scrotum may damage the scrotal contents.</a:t>
            </a:r>
            <a:endParaRPr lang="en-IN" altLang="en-US" dirty="0">
              <a:latin typeface="Times New Roman" charset="0"/>
              <a:ea typeface="MS PGothic" charset="-128"/>
            </a:endParaRPr>
          </a:p>
          <a:p>
            <a:r>
              <a:rPr lang="en-US" altLang="en-US" dirty="0">
                <a:latin typeface="Times New Roman" charset="0"/>
                <a:ea typeface="MS PGothic" charset="-128"/>
              </a:rPr>
              <a:t>       a.    Preserve the avulsed skin in a moist sterile dressing for possible use in reconstruction.</a:t>
            </a:r>
            <a:endParaRPr lang="en-IN" altLang="en-US" dirty="0">
              <a:latin typeface="Times New Roman" charset="0"/>
              <a:ea typeface="MS PGothic" charset="-128"/>
            </a:endParaRPr>
          </a:p>
          <a:p>
            <a:r>
              <a:rPr lang="en-US" altLang="en-US" dirty="0">
                <a:latin typeface="Times New Roman" charset="0"/>
                <a:ea typeface="MS PGothic" charset="-128"/>
              </a:rPr>
              <a:t>       b.    Wrap the scrotal contents or the perineal area with a sterile moist compress and use a local pressure dressing to control bleeding.</a:t>
            </a:r>
            <a:endParaRPr lang="en-IN" altLang="en-US" dirty="0">
              <a:latin typeface="Times New Roman" charset="0"/>
              <a:ea typeface="MS PGothic" charset="-128"/>
            </a:endParaRPr>
          </a:p>
          <a:p>
            <a:r>
              <a:rPr lang="en-US" altLang="en-US" dirty="0">
                <a:latin typeface="Times New Roman" charset="0"/>
                <a:ea typeface="MS PGothic" charset="-128"/>
              </a:rPr>
              <a:t>8.   Direct blows to the scrotum can result in the rupture of a testicle or significant accumulation of blood around the testes.</a:t>
            </a:r>
            <a:endParaRPr lang="en-IN" altLang="en-US" dirty="0">
              <a:latin typeface="Times New Roman" charset="0"/>
              <a:ea typeface="MS PGothic" charset="-128"/>
            </a:endParaRPr>
          </a:p>
          <a:p>
            <a:r>
              <a:rPr lang="en-US" altLang="en-US" dirty="0">
                <a:latin typeface="Times New Roman" charset="0"/>
                <a:ea typeface="MS PGothic" charset="-128"/>
              </a:rPr>
              <a:t>       a.    Apply an ice pack to the scrotal area during transport.</a:t>
            </a:r>
          </a:p>
          <a:p>
            <a:endParaRPr lang="en-US" altLang="en-US" dirty="0">
              <a:latin typeface="Times New Roman" charset="0"/>
              <a:ea typeface="MS PGothic" charset="-128"/>
            </a:endParaRPr>
          </a:p>
        </p:txBody>
      </p:sp>
      <p:sp>
        <p:nvSpPr>
          <p:cNvPr id="229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F34FD22-3C33-0743-9868-BAC8661CFBEB}" type="slidenum">
              <a:rPr lang="en-US" altLang="en-US" sz="1200"/>
              <a:pPr eaLnBrk="1" hangingPunct="1"/>
              <a:t>77</a:t>
            </a:fld>
            <a:endParaRPr lang="en-US" altLang="en-US" sz="1200" dirty="0"/>
          </a:p>
        </p:txBody>
      </p:sp>
    </p:spTree>
    <p:extLst>
      <p:ext uri="{BB962C8B-B14F-4D97-AF65-F5344CB8AC3E}">
        <p14:creationId xmlns:p14="http://schemas.microsoft.com/office/powerpoint/2010/main" val="152099183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a:ln/>
        </p:spPr>
      </p:sp>
      <p:sp>
        <p:nvSpPr>
          <p:cNvPr id="230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Female genitalia</a:t>
            </a:r>
            <a:endParaRPr lang="en-IN" altLang="en-US" b="1" dirty="0">
              <a:latin typeface="Times New Roman" charset="0"/>
              <a:ea typeface="MS PGothic" charset="-128"/>
            </a:endParaRPr>
          </a:p>
          <a:p>
            <a:r>
              <a:rPr lang="en-US" altLang="en-US" dirty="0">
                <a:latin typeface="Times New Roman" charset="0"/>
                <a:ea typeface="MS PGothic" charset="-128"/>
              </a:rPr>
              <a:t>       1.    Treat lacerations, abrasions, and avulsions with moist, sterile compresses.</a:t>
            </a:r>
            <a:endParaRPr lang="en-IN" altLang="en-US" dirty="0">
              <a:latin typeface="Times New Roman" charset="0"/>
              <a:ea typeface="MS PGothic" charset="-128"/>
            </a:endParaRPr>
          </a:p>
          <a:p>
            <a:r>
              <a:rPr lang="en-US" altLang="en-US" dirty="0">
                <a:latin typeface="Times New Roman" charset="0"/>
                <a:ea typeface="MS PGothic" charset="-128"/>
              </a:rPr>
              <a:t>              a.    Use local pressure to control bleeding.</a:t>
            </a:r>
            <a:endParaRPr lang="en-IN" altLang="en-US" dirty="0">
              <a:latin typeface="Times New Roman" charset="0"/>
              <a:ea typeface="MS PGothic" charset="-128"/>
            </a:endParaRPr>
          </a:p>
          <a:p>
            <a:r>
              <a:rPr lang="en-US" altLang="en-US" dirty="0">
                <a:latin typeface="Times New Roman" charset="0"/>
                <a:ea typeface="MS PGothic" charset="-128"/>
              </a:rPr>
              <a:t>              b.    Hold dressings in place with diaper-type bandage.</a:t>
            </a:r>
            <a:endParaRPr lang="en-IN" altLang="en-US" dirty="0">
              <a:latin typeface="Times New Roman" charset="0"/>
              <a:ea typeface="MS PGothic" charset="-128"/>
            </a:endParaRPr>
          </a:p>
          <a:p>
            <a:r>
              <a:rPr lang="en-US" altLang="en-US" dirty="0">
                <a:latin typeface="Times New Roman" charset="0"/>
                <a:ea typeface="MS PGothic" charset="-128"/>
              </a:rPr>
              <a:t>       2.    Do not pack dressings into the vagina.</a:t>
            </a:r>
          </a:p>
          <a:p>
            <a:r>
              <a:rPr lang="en-US" altLang="en-US" dirty="0">
                <a:latin typeface="Times New Roman" charset="0"/>
                <a:ea typeface="MS PGothic" charset="-128"/>
              </a:rPr>
              <a:t>	</a:t>
            </a:r>
          </a:p>
        </p:txBody>
      </p:sp>
      <p:sp>
        <p:nvSpPr>
          <p:cNvPr id="230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9316C2A-907E-7542-B10B-ECA74093DE32}" type="slidenum">
              <a:rPr lang="en-US" altLang="en-US" sz="1200"/>
              <a:pPr eaLnBrk="1" hangingPunct="1"/>
              <a:t>78</a:t>
            </a:fld>
            <a:endParaRPr lang="en-US" altLang="en-US" sz="1200" dirty="0"/>
          </a:p>
        </p:txBody>
      </p:sp>
    </p:spTree>
    <p:extLst>
      <p:ext uri="{BB962C8B-B14F-4D97-AF65-F5344CB8AC3E}">
        <p14:creationId xmlns:p14="http://schemas.microsoft.com/office/powerpoint/2010/main" val="181183656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a:ln/>
        </p:spPr>
      </p:sp>
      <p:sp>
        <p:nvSpPr>
          <p:cNvPr id="231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Leave any foreign bodies in place after stabilizing with bandages.</a:t>
            </a:r>
            <a:endParaRPr lang="en-IN" altLang="en-US" dirty="0">
              <a:latin typeface="Times New Roman" charset="0"/>
              <a:ea typeface="MS PGothic" charset="-128"/>
            </a:endParaRPr>
          </a:p>
          <a:p>
            <a:r>
              <a:rPr lang="en-US" altLang="en-US" dirty="0">
                <a:latin typeface="Times New Roman" charset="0"/>
                <a:ea typeface="MS PGothic" charset="-128"/>
              </a:rPr>
              <a:t>4.    Injuries are painful but generally not life threatening.</a:t>
            </a:r>
            <a:endParaRPr lang="en-IN" altLang="en-US" dirty="0">
              <a:latin typeface="Times New Roman" charset="0"/>
              <a:ea typeface="MS PGothic" charset="-128"/>
            </a:endParaRPr>
          </a:p>
          <a:p>
            <a:r>
              <a:rPr lang="en-US" altLang="en-US" dirty="0">
                <a:latin typeface="Times New Roman" charset="0"/>
                <a:ea typeface="MS PGothic" charset="-128"/>
              </a:rPr>
              <a:t>       a.    In-hospital evaluation required</a:t>
            </a:r>
            <a:endParaRPr lang="en-IN" altLang="en-US" dirty="0">
              <a:latin typeface="Times New Roman" charset="0"/>
              <a:ea typeface="MS PGothic" charset="-128"/>
            </a:endParaRPr>
          </a:p>
          <a:p>
            <a:r>
              <a:rPr lang="en-US" altLang="en-US" dirty="0">
                <a:latin typeface="Times New Roman" charset="0"/>
                <a:ea typeface="MS PGothic" charset="-128"/>
              </a:rPr>
              <a:t>       b.    Transport urgency is determined by associated injuries, the amount of hemorrhage, and the presence of shock.</a:t>
            </a:r>
          </a:p>
          <a:p>
            <a:endParaRPr lang="en-US" altLang="en-US" dirty="0">
              <a:latin typeface="Times New Roman" charset="0"/>
              <a:ea typeface="MS PGothic" charset="-128"/>
            </a:endParaRPr>
          </a:p>
        </p:txBody>
      </p:sp>
      <p:sp>
        <p:nvSpPr>
          <p:cNvPr id="231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4F78F0C-ABC3-ED42-8A68-B8F56FFD34A6}" type="slidenum">
              <a:rPr lang="en-US" altLang="en-US" sz="1200"/>
              <a:pPr eaLnBrk="1" hangingPunct="1"/>
              <a:t>79</a:t>
            </a:fld>
            <a:endParaRPr lang="en-US" altLang="en-US" sz="1200" dirty="0"/>
          </a:p>
        </p:txBody>
      </p:sp>
    </p:spTree>
    <p:extLst>
      <p:ext uri="{BB962C8B-B14F-4D97-AF65-F5344CB8AC3E}">
        <p14:creationId xmlns:p14="http://schemas.microsoft.com/office/powerpoint/2010/main" val="21910072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a:ln/>
        </p:spPr>
      </p:sp>
      <p:sp>
        <p:nvSpPr>
          <p:cNvPr id="232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Rectal bleeding</a:t>
            </a:r>
            <a:endParaRPr lang="en-IN" altLang="en-US" b="1" dirty="0">
              <a:latin typeface="Times New Roman" charset="0"/>
              <a:ea typeface="MS PGothic" charset="-128"/>
            </a:endParaRPr>
          </a:p>
          <a:p>
            <a:r>
              <a:rPr lang="en-US" altLang="en-US" dirty="0">
                <a:latin typeface="Times New Roman" charset="0"/>
                <a:ea typeface="MS PGothic" charset="-128"/>
              </a:rPr>
              <a:t>       1.    Common complaint</a:t>
            </a:r>
            <a:endParaRPr lang="en-IN" altLang="en-US" dirty="0">
              <a:latin typeface="Times New Roman" charset="0"/>
              <a:ea typeface="MS PGothic" charset="-128"/>
            </a:endParaRPr>
          </a:p>
          <a:p>
            <a:r>
              <a:rPr lang="en-US" altLang="en-US" dirty="0">
                <a:latin typeface="Times New Roman" charset="0"/>
                <a:ea typeface="MS PGothic" charset="-128"/>
              </a:rPr>
              <a:t>       2.    Possible causes include sexual assault, rectal foreign bodies, hemorrhoids, colitis, and ulcers in the digestive tract.</a:t>
            </a:r>
            <a:endParaRPr lang="en-IN" altLang="en-US" dirty="0">
              <a:latin typeface="Times New Roman" charset="0"/>
              <a:ea typeface="MS PGothic" charset="-128"/>
            </a:endParaRPr>
          </a:p>
          <a:p>
            <a:r>
              <a:rPr lang="en-US" altLang="en-US" dirty="0">
                <a:latin typeface="Times New Roman" charset="0"/>
                <a:ea typeface="MS PGothic" charset="-128"/>
              </a:rPr>
              <a:t>       3.    Significant rectal bleeding can occur after hemorrhoid surgery.</a:t>
            </a:r>
            <a:endParaRPr lang="en-IN" altLang="en-US" dirty="0">
              <a:latin typeface="Times New Roman" charset="0"/>
              <a:ea typeface="MS PGothic" charset="-128"/>
            </a:endParaRPr>
          </a:p>
          <a:p>
            <a:r>
              <a:rPr lang="en-US" altLang="en-US" dirty="0">
                <a:latin typeface="Times New Roman" charset="0"/>
                <a:ea typeface="MS PGothic" charset="-128"/>
              </a:rPr>
              <a:t>		</a:t>
            </a:r>
          </a:p>
          <a:p>
            <a:endParaRPr lang="en-US" altLang="en-US" dirty="0">
              <a:latin typeface="Times New Roman" charset="0"/>
              <a:ea typeface="MS PGothic" charset="-128"/>
            </a:endParaRPr>
          </a:p>
        </p:txBody>
      </p:sp>
      <p:sp>
        <p:nvSpPr>
          <p:cNvPr id="232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16D7B90-2FAF-C345-BD98-2ACCD69BECAD}" type="slidenum">
              <a:rPr lang="en-US" altLang="en-US" sz="1200"/>
              <a:pPr eaLnBrk="1" hangingPunct="1"/>
              <a:t>80</a:t>
            </a:fld>
            <a:endParaRPr lang="en-US" altLang="en-US" sz="1200" dirty="0"/>
          </a:p>
        </p:txBody>
      </p:sp>
    </p:spTree>
    <p:extLst>
      <p:ext uri="{BB962C8B-B14F-4D97-AF65-F5344CB8AC3E}">
        <p14:creationId xmlns:p14="http://schemas.microsoft.com/office/powerpoint/2010/main" val="1638880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Hollow and solid organs:</a:t>
            </a:r>
            <a:endParaRPr lang="en-IN" altLang="en-US" b="1" dirty="0">
              <a:latin typeface="Times New Roman" charset="0"/>
              <a:ea typeface="MS PGothic" charset="-128"/>
            </a:endParaRPr>
          </a:p>
          <a:p>
            <a:r>
              <a:rPr lang="en-US" altLang="en-US" dirty="0">
                <a:latin typeface="Times New Roman" charset="0"/>
                <a:ea typeface="MS PGothic" charset="-128"/>
              </a:rPr>
              <a:t>       1.    The hollow organs of the abdomen include the stomach, intestines, ureters, and bladder.</a:t>
            </a:r>
            <a:endParaRPr lang="en-IN" altLang="en-US" dirty="0">
              <a:latin typeface="Times New Roman" charset="0"/>
              <a:ea typeface="MS PGothic" charset="-128"/>
            </a:endParaRPr>
          </a:p>
          <a:p>
            <a:r>
              <a:rPr lang="en-US" altLang="en-US" dirty="0">
                <a:latin typeface="Times New Roman" charset="0"/>
                <a:ea typeface="MS PGothic" charset="-128"/>
              </a:rPr>
              <a:t>              a.   When ruptured or lacerated, the contents spill into the peritoneal cavity causing inflammation and possible infection (peritonitis)		 </a:t>
            </a:r>
          </a:p>
          <a:p>
            <a:r>
              <a:rPr lang="en-US" altLang="en-US" dirty="0">
                <a:latin typeface="Times New Roman" charset="0"/>
                <a:ea typeface="MS PGothic" charset="-128"/>
              </a:rPr>
              <a:t>                    i.    Severe abdominal pain, tenderness, and muscular spasm.</a:t>
            </a:r>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8F07B25-8292-244D-B8CA-0A36CDA838E1}" type="slidenum">
              <a:rPr lang="en-US" altLang="en-US" sz="1200"/>
              <a:pPr eaLnBrk="1" hangingPunct="1"/>
              <a:t>9</a:t>
            </a:fld>
            <a:endParaRPr lang="en-US" altLang="en-US" sz="1200" dirty="0"/>
          </a:p>
        </p:txBody>
      </p:sp>
    </p:spTree>
    <p:extLst>
      <p:ext uri="{BB962C8B-B14F-4D97-AF65-F5344CB8AC3E}">
        <p14:creationId xmlns:p14="http://schemas.microsoft.com/office/powerpoint/2010/main" val="195857628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t>Lecture Outline </a:t>
            </a:r>
          </a:p>
          <a:p>
            <a:pPr>
              <a:defRPr/>
            </a:pPr>
            <a:endParaRPr lang="en-US" dirty="0">
              <a:ea typeface="+mn-ea"/>
            </a:endParaRPr>
          </a:p>
          <a:p>
            <a:pPr>
              <a:defRPr/>
            </a:pPr>
            <a:r>
              <a:rPr lang="en-US" dirty="0">
                <a:ea typeface="+mn-ea"/>
              </a:rPr>
              <a:t>X. Sexual Assault</a:t>
            </a:r>
          </a:p>
          <a:p>
            <a:pPr>
              <a:defRPr/>
            </a:pPr>
            <a:r>
              <a:rPr lang="en-US" dirty="0"/>
              <a:t>A.    Sexual assault and rape are all too common.</a:t>
            </a:r>
            <a:endParaRPr lang="en-IN" b="1" dirty="0"/>
          </a:p>
          <a:p>
            <a:pPr>
              <a:defRPr/>
            </a:pPr>
            <a:r>
              <a:rPr lang="en-US" dirty="0"/>
              <a:t>       1.    Victims are generally women.</a:t>
            </a:r>
            <a:endParaRPr lang="en-IN" b="1" dirty="0"/>
          </a:p>
          <a:p>
            <a:pPr>
              <a:defRPr/>
            </a:pPr>
            <a:r>
              <a:rPr lang="en-US" dirty="0"/>
              <a:t>       2.    Sometimes men and children are victims.</a:t>
            </a:r>
            <a:endParaRPr lang="en-IN" dirty="0"/>
          </a:p>
          <a:p>
            <a:pPr>
              <a:defRPr/>
            </a:pPr>
            <a:r>
              <a:rPr lang="en-US" dirty="0"/>
              <a:t>B.    Often there is little that you can do beyond providing compassion and transport.</a:t>
            </a:r>
            <a:endParaRPr lang="en-IN" dirty="0"/>
          </a:p>
          <a:p>
            <a:pPr>
              <a:defRPr/>
            </a:pPr>
            <a:r>
              <a:rPr lang="en-US" dirty="0"/>
              <a:t>       1.    The patient may have sustained multisystem trauma and need treatment for shock</a:t>
            </a:r>
            <a:endParaRPr lang="en-US" dirty="0">
              <a:ea typeface="+mn-ea"/>
            </a:endParaRPr>
          </a:p>
        </p:txBody>
      </p:sp>
      <p:sp>
        <p:nvSpPr>
          <p:cNvPr id="233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CE3365E-7A45-4F4E-A450-D2E28E1B24ED}" type="slidenum">
              <a:rPr lang="en-US" altLang="en-US" sz="1200"/>
              <a:pPr eaLnBrk="1" hangingPunct="1"/>
              <a:t>81</a:t>
            </a:fld>
            <a:endParaRPr lang="en-US" altLang="en-US" sz="1200" dirty="0"/>
          </a:p>
        </p:txBody>
      </p:sp>
    </p:spTree>
    <p:extLst>
      <p:ext uri="{BB962C8B-B14F-4D97-AF65-F5344CB8AC3E}">
        <p14:creationId xmlns:p14="http://schemas.microsoft.com/office/powerpoint/2010/main" val="103935749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a:ln/>
        </p:spPr>
      </p:sp>
      <p:sp>
        <p:nvSpPr>
          <p:cNvPr id="234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Do not examine the genitalia unless obvious bleeding requires application of a dressing.</a:t>
            </a:r>
            <a:endParaRPr lang="en-IN" altLang="en-US" b="1" dirty="0">
              <a:latin typeface="Times New Roman" charset="0"/>
              <a:ea typeface="MS PGothic" charset="-128"/>
            </a:endParaRPr>
          </a:p>
          <a:p>
            <a:r>
              <a:rPr lang="en-US" altLang="en-US" dirty="0">
                <a:latin typeface="Times New Roman" charset="0"/>
                <a:ea typeface="MS PGothic" charset="-128"/>
              </a:rPr>
              <a:t>D.    Follow appropriate procedures and protocol.</a:t>
            </a:r>
            <a:endParaRPr lang="en-IN" altLang="en-US" b="1" dirty="0">
              <a:latin typeface="Times New Roman" charset="0"/>
              <a:ea typeface="MS PGothic" charset="-128"/>
            </a:endParaRPr>
          </a:p>
          <a:p>
            <a:r>
              <a:rPr lang="en-US" altLang="en-US" dirty="0">
                <a:latin typeface="Times New Roman" charset="0"/>
                <a:ea typeface="MS PGothic" charset="-128"/>
              </a:rPr>
              <a:t>       1.   Shield the patient from curious onlookers.</a:t>
            </a:r>
            <a:endParaRPr lang="en-IN" altLang="en-US" dirty="0">
              <a:latin typeface="Times New Roman" charset="0"/>
              <a:ea typeface="MS PGothic" charset="-128"/>
            </a:endParaRPr>
          </a:p>
          <a:p>
            <a:r>
              <a:rPr lang="en-US" altLang="en-US" dirty="0">
                <a:latin typeface="Times New Roman" charset="0"/>
                <a:ea typeface="MS PGothic" charset="-128"/>
              </a:rPr>
              <a:t>       2.   Document the patient’s history, assessment, treatment, and response to treatment for possible court appearances.</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234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EB9AC84-F38F-134F-B10B-8CAD21A182E0}" type="slidenum">
              <a:rPr lang="en-US" altLang="en-US" sz="1200"/>
              <a:pPr eaLnBrk="1" hangingPunct="1"/>
              <a:t>82</a:t>
            </a:fld>
            <a:endParaRPr lang="en-US" altLang="en-US" sz="1200" dirty="0"/>
          </a:p>
        </p:txBody>
      </p:sp>
    </p:spTree>
    <p:extLst>
      <p:ext uri="{BB962C8B-B14F-4D97-AF65-F5344CB8AC3E}">
        <p14:creationId xmlns:p14="http://schemas.microsoft.com/office/powerpoint/2010/main" val="84950099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a:ln/>
        </p:spPr>
      </p:sp>
      <p:sp>
        <p:nvSpPr>
          <p:cNvPr id="235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Follow any crime scene policy of your EMS system.</a:t>
            </a:r>
            <a:endParaRPr lang="en-IN" altLang="en-US" dirty="0">
              <a:latin typeface="Times New Roman" charset="0"/>
              <a:ea typeface="MS PGothic" charset="-128"/>
            </a:endParaRPr>
          </a:p>
          <a:p>
            <a:r>
              <a:rPr lang="en-US" altLang="en-US" dirty="0">
                <a:latin typeface="Times New Roman" charset="0"/>
                <a:ea typeface="MS PGothic" charset="-128"/>
              </a:rPr>
              <a:t>       a.    Advise the patient not to wash, bathe, shower, douche, urinate, or defecate until after a physical examination.</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If oral penetration occurred, advise the patient not to eat, drink, brush the teeth, or use mouthwash until after a physical examination.</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Handle the patient’s clothes as little as possible</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Place articles of clothing or other evidence in paper bags.</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ii.</a:t>
            </a:r>
            <a:r>
              <a:rPr lang="en-US" altLang="en-US" dirty="0">
                <a:latin typeface="Times New Roman" charset="0"/>
                <a:ea typeface="MS PGothic" charset="-128"/>
              </a:rPr>
              <a:t>    Do not use plastic bags because mold can grow and destroy evidence.</a:t>
            </a:r>
          </a:p>
          <a:p>
            <a:endParaRPr lang="en-US" altLang="en-US" dirty="0">
              <a:latin typeface="Times New Roman" charset="0"/>
              <a:ea typeface="MS PGothic" charset="-128"/>
            </a:endParaRPr>
          </a:p>
        </p:txBody>
      </p:sp>
      <p:sp>
        <p:nvSpPr>
          <p:cNvPr id="235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7C46CAF-E462-144F-BA4C-2190C8804D94}" type="slidenum">
              <a:rPr lang="en-US" altLang="en-US" sz="1200"/>
              <a:pPr eaLnBrk="1" hangingPunct="1"/>
              <a:t>83</a:t>
            </a:fld>
            <a:endParaRPr lang="en-US" altLang="en-US" sz="1200" dirty="0"/>
          </a:p>
        </p:txBody>
      </p:sp>
    </p:spTree>
    <p:extLst>
      <p:ext uri="{BB962C8B-B14F-4D97-AF65-F5344CB8AC3E}">
        <p14:creationId xmlns:p14="http://schemas.microsoft.com/office/powerpoint/2010/main" val="10919377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Make sure that the EMT caring for the patient is of the same gender as the patient whenever possible.</a:t>
            </a:r>
            <a:endParaRPr lang="en-IN" altLang="en-US" dirty="0">
              <a:latin typeface="Times New Roman" charset="0"/>
              <a:ea typeface="MS PGothic" charset="-128"/>
            </a:endParaRPr>
          </a:p>
          <a:p>
            <a:r>
              <a:rPr lang="en-US" altLang="en-US" dirty="0">
                <a:latin typeface="Times New Roman" charset="0"/>
                <a:ea typeface="MS PGothic" charset="-128"/>
              </a:rPr>
              <a:t>5.    Treat medical injuries and provide privacy, support, and reassurance.</a:t>
            </a:r>
          </a:p>
          <a:p>
            <a:endParaRPr lang="en-US" altLang="en-US" dirty="0">
              <a:latin typeface="Times New Roman" charset="0"/>
              <a:ea typeface="MS PGothic" charset="-128"/>
            </a:endParaRPr>
          </a:p>
        </p:txBody>
      </p:sp>
      <p:sp>
        <p:nvSpPr>
          <p:cNvPr id="236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ABF62A6-2993-8642-A00B-2929E34247E3}" type="slidenum">
              <a:rPr lang="en-US" altLang="en-US" sz="1200"/>
              <a:pPr eaLnBrk="1" hangingPunct="1"/>
              <a:t>84</a:t>
            </a:fld>
            <a:endParaRPr lang="en-US" altLang="en-US" sz="1200" dirty="0"/>
          </a:p>
        </p:txBody>
      </p:sp>
    </p:spTree>
    <p:extLst>
      <p:ext uri="{BB962C8B-B14F-4D97-AF65-F5344CB8AC3E}">
        <p14:creationId xmlns:p14="http://schemas.microsoft.com/office/powerpoint/2010/main" val="1949311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Intestinal blood supply comes from the mesentery (fold of tissue that connects the small intestine to the abdominal wall).</a:t>
            </a:r>
            <a:endParaRPr lang="en-IN" altLang="en-US" dirty="0">
              <a:latin typeface="Times New Roman" charset="0"/>
              <a:ea typeface="MS PGothic" charset="-128"/>
            </a:endParaRPr>
          </a:p>
          <a:p>
            <a:r>
              <a:rPr lang="en-US" altLang="en-US" dirty="0">
                <a:latin typeface="Times New Roman" charset="0"/>
                <a:ea typeface="MS PGothic" charset="-128"/>
              </a:rPr>
              <a:t>       i.    Patients with injuries to the mesentery can bleed significantly into the peritoneal cavity.</a:t>
            </a:r>
            <a:endParaRPr lang="en-IN" altLang="en-US" dirty="0">
              <a:latin typeface="Times New Roman" charset="0"/>
              <a:ea typeface="MS PGothic" charset="-128"/>
            </a:endParaRPr>
          </a:p>
          <a:p>
            <a:r>
              <a:rPr lang="en-US" altLang="en-US" dirty="0">
                <a:latin typeface="Times New Roman" charset="0"/>
                <a:ea typeface="MS PGothic" charset="-128"/>
              </a:rPr>
              <a:t>       ii.    Signs of this include abdominal rigidity and periumbilical bruising.</a:t>
            </a:r>
          </a:p>
          <a:p>
            <a:endParaRPr lang="en-US" altLang="en-US" dirty="0">
              <a:latin typeface="Times New Roman" charset="0"/>
              <a:ea typeface="MS PGothic" charset="-128"/>
            </a:endParaRPr>
          </a:p>
        </p:txBody>
      </p:sp>
      <p:sp>
        <p:nvSpPr>
          <p:cNvPr id="150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27E40E7-78C4-B640-AA84-4A0EB0D84AAE}" type="slidenum">
              <a:rPr lang="en-US" altLang="en-US" sz="1200"/>
              <a:pPr eaLnBrk="1" hangingPunct="1"/>
              <a:t>10</a:t>
            </a:fld>
            <a:endParaRPr lang="en-US" altLang="en-US" sz="1200" dirty="0"/>
          </a:p>
        </p:txBody>
      </p:sp>
    </p:spTree>
    <p:extLst>
      <p:ext uri="{BB962C8B-B14F-4D97-AF65-F5344CB8AC3E}">
        <p14:creationId xmlns:p14="http://schemas.microsoft.com/office/powerpoint/2010/main" val="1162263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id="{EC9CFE91-0E8B-934B-8D25-5CBB7FD65D50}"/>
              </a:ext>
            </a:extLst>
          </p:cNvPr>
          <p:cNvSpPr>
            <a:spLocks noGrp="1"/>
          </p:cNvSpPr>
          <p:nvPr>
            <p:ph type="pic" sz="quarter" idx="10"/>
          </p:nvPr>
        </p:nvSpPr>
        <p:spPr>
          <a:xfrm>
            <a:off x="8100060" y="388500"/>
            <a:ext cx="3604981" cy="6081000"/>
          </a:xfrm>
        </p:spPr>
        <p:txBody>
          <a:bodyPr/>
          <a:lstStyle/>
          <a:p>
            <a:endParaRPr lang="en-US"/>
          </a:p>
        </p:txBody>
      </p:sp>
      <p:sp>
        <p:nvSpPr>
          <p:cNvPr id="17" name="Rectangle 16">
            <a:extLst>
              <a:ext uri="{FF2B5EF4-FFF2-40B4-BE49-F238E27FC236}">
                <a16:creationId xmlns:a16="http://schemas.microsoft.com/office/drawing/2014/main"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2021 by Jones &amp; Bartlett Learning, LLC an Ascend Learning Company. </a:t>
            </a:r>
            <a:r>
              <a:rPr lang="en-US" sz="800" dirty="0" err="1">
                <a:solidFill>
                  <a:schemeClr val="bg2"/>
                </a:solidFill>
                <a:latin typeface="Arial" panose="020B0604020202020204" pitchFamily="34" charset="0"/>
                <a:cs typeface="Arial" panose="020B0604020202020204" pitchFamily="34" charset="0"/>
              </a:rPr>
              <a:t>www.jblearning.com</a:t>
            </a:r>
            <a:r>
              <a:rPr lang="en-US" sz="800" dirty="0">
                <a:solidFill>
                  <a:schemeClr val="bg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2020 by Jones &amp; Bartlett Learning, LLC an Ascend Learning Company. www.jblearning.com. Background texture © </a:t>
            </a:r>
            <a:r>
              <a:rPr lang="en-US" sz="800" dirty="0" err="1">
                <a:latin typeface="Arial" panose="020B0604020202020204" pitchFamily="34" charset="0"/>
                <a:cs typeface="Arial" panose="020B0604020202020204" pitchFamily="34" charset="0"/>
              </a:rPr>
              <a:t>Bunphot</a:t>
            </a:r>
            <a:r>
              <a:rPr lang="en-US" sz="800" dirty="0">
                <a:latin typeface="Arial" panose="020B0604020202020204" pitchFamily="34" charset="0"/>
                <a:cs typeface="Arial" panose="020B0604020202020204" pitchFamily="34" charset="0"/>
              </a:rPr>
              <a:t>/Getty Images.</a:t>
            </a:r>
          </a:p>
        </p:txBody>
      </p:sp>
      <p:sp>
        <p:nvSpPr>
          <p:cNvPr id="6" name="Rectangle 5">
            <a:extLst>
              <a:ext uri="{FF2B5EF4-FFF2-40B4-BE49-F238E27FC236}">
                <a16:creationId xmlns:a16="http://schemas.microsoft.com/office/drawing/2014/main"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id="{A3169499-437D-8F4D-94AA-E2299357328F}"/>
              </a:ext>
            </a:extLst>
          </p:cNvPr>
          <p:cNvSpPr>
            <a:spLocks noGrp="1"/>
          </p:cNvSpPr>
          <p:nvPr>
            <p:ph type="pic" sz="quarter" idx="10"/>
          </p:nvPr>
        </p:nvSpPr>
        <p:spPr>
          <a:xfrm>
            <a:off x="6096000" y="1496186"/>
            <a:ext cx="5208588" cy="4556743"/>
          </a:xfrm>
        </p:spPr>
        <p:txBody>
          <a:bodyPr/>
          <a:lstStyle/>
          <a:p>
            <a:endParaRPr lang="en-US"/>
          </a:p>
        </p:txBody>
      </p:sp>
      <p:sp>
        <p:nvSpPr>
          <p:cNvPr id="12" name="Text Placeholder 8">
            <a:extLst>
              <a:ext uri="{FF2B5EF4-FFF2-40B4-BE49-F238E27FC236}">
                <a16:creationId xmlns:a16="http://schemas.microsoft.com/office/drawing/2014/main"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id="{8A3226D5-00A8-E049-8469-4BFBE39DD467}"/>
              </a:ext>
            </a:extLst>
          </p:cNvPr>
          <p:cNvSpPr>
            <a:spLocks noGrp="1"/>
          </p:cNvSpPr>
          <p:nvPr>
            <p:ph type="pic" sz="quarter" idx="11"/>
          </p:nvPr>
        </p:nvSpPr>
        <p:spPr>
          <a:xfrm>
            <a:off x="5518150" y="1508815"/>
            <a:ext cx="5792788" cy="4404624"/>
          </a:xfrm>
        </p:spPr>
        <p:txBody>
          <a:bodyPr/>
          <a:lstStyle/>
          <a:p>
            <a:endParaRPr lang="en-US"/>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311169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a16="http://schemas.microsoft.com/office/drawing/2014/main" id="{21F38BD8-3F75-CE4C-AFEF-0C6B45F77F8C}"/>
              </a:ext>
            </a:extLst>
          </p:cNvPr>
          <p:cNvSpPr/>
          <p:nvPr userDrawn="1"/>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2021 by Jones &amp; Bartlett Learning, LLC an Ascend Learning Company. </a:t>
            </a:r>
            <a:r>
              <a:rPr lang="en-US" sz="800" dirty="0" err="1">
                <a:latin typeface="Arial" panose="020B0604020202020204" pitchFamily="34" charset="0"/>
                <a:cs typeface="Arial" panose="020B0604020202020204" pitchFamily="34" charset="0"/>
              </a:rPr>
              <a:t>www.jblearning.com</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2" r:id="rId4"/>
    <p:sldLayoutId id="2147483653" r:id="rId5"/>
    <p:sldLayoutId id="2147483654" r:id="rId6"/>
    <p:sldLayoutId id="2147483656" r:id="rId7"/>
    <p:sldLayoutId id="2147483657"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id="{CF4F1586-DE6A-1A40-AEF4-23ADA41937E4}"/>
              </a:ext>
            </a:extLst>
          </p:cNvPr>
          <p:cNvSpPr>
            <a:spLocks noGrp="1"/>
          </p:cNvSpPr>
          <p:nvPr>
            <p:ph type="subTitle" idx="1"/>
          </p:nvPr>
        </p:nvSpPr>
        <p:spPr/>
        <p:txBody>
          <a:bodyPr/>
          <a:lstStyle/>
          <a:p>
            <a:r>
              <a:rPr lang="en-US" dirty="0"/>
              <a:t>CHAPTER 31</a:t>
            </a:r>
          </a:p>
        </p:txBody>
      </p:sp>
      <p:sp>
        <p:nvSpPr>
          <p:cNvPr id="19" name="Title 18">
            <a:extLst>
              <a:ext uri="{FF2B5EF4-FFF2-40B4-BE49-F238E27FC236}">
                <a16:creationId xmlns:a16="http://schemas.microsoft.com/office/drawing/2014/main" id="{A58A35F8-EA88-094E-8EAD-88FE6A07C447}"/>
              </a:ext>
            </a:extLst>
          </p:cNvPr>
          <p:cNvSpPr>
            <a:spLocks noGrp="1"/>
          </p:cNvSpPr>
          <p:nvPr>
            <p:ph type="ctrTitle"/>
          </p:nvPr>
        </p:nvSpPr>
        <p:spPr/>
        <p:txBody>
          <a:bodyPr>
            <a:normAutofit/>
          </a:bodyPr>
          <a:lstStyle/>
          <a:p>
            <a:pPr>
              <a:spcBef>
                <a:spcPts val="200"/>
              </a:spcBef>
              <a:defRPr/>
            </a:pPr>
            <a:r>
              <a:rPr lang="en-US" altLang="en-US" kern="0" dirty="0"/>
              <a:t>Abdominal and Genitourinary Injuries</a:t>
            </a:r>
          </a:p>
        </p:txBody>
      </p:sp>
      <p:pic>
        <p:nvPicPr>
          <p:cNvPr id="6" name="Picture 5" descr="A cover page shows the logo of A A O S on the left corner with the text American Academy of Orthopaedic Surgeons below it. Book title reads, Emergency, Care and Transportation of the Sick and Injured, Twelfth Edition, 50th Anniversary logo. Series Editor: Andrew N. Pollak, M D, F A A O S. A background picture shows safety personnel attending to an injured person. Some rescue vehicles are parked behind them.&#10;">
            <a:extLst>
              <a:ext uri="{FF2B5EF4-FFF2-40B4-BE49-F238E27FC236}">
                <a16:creationId xmlns:a16="http://schemas.microsoft.com/office/drawing/2014/main" id="{D50F1616-2028-BB4E-9929-D66D6C12A7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3715" y="0"/>
            <a:ext cx="5618285" cy="6858000"/>
          </a:xfrm>
          <a:prstGeom prst="rect">
            <a:avLst/>
          </a:prstGeom>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6"/>
          <p:cNvSpPr>
            <a:spLocks noGrp="1" noChangeArrowheads="1"/>
          </p:cNvSpPr>
          <p:nvPr>
            <p:ph type="title"/>
          </p:nvPr>
        </p:nvSpPr>
        <p:spPr/>
        <p:txBody>
          <a:bodyPr/>
          <a:lstStyle/>
          <a:p>
            <a:pPr>
              <a:lnSpc>
                <a:spcPct val="85000"/>
              </a:lnSpc>
            </a:pPr>
            <a:r>
              <a:rPr lang="en-US" altLang="en-US" dirty="0"/>
              <a:t>Anatomy and Physiology of the Abdomen </a:t>
            </a:r>
            <a:r>
              <a:rPr lang="en-US" altLang="en-US" sz="2000" b="0" dirty="0"/>
              <a:t>(4 of 6)</a:t>
            </a:r>
          </a:p>
        </p:txBody>
      </p:sp>
      <p:sp>
        <p:nvSpPr>
          <p:cNvPr id="12291" name="Rectangle 1027"/>
          <p:cNvSpPr>
            <a:spLocks noGrp="1" noChangeArrowheads="1"/>
          </p:cNvSpPr>
          <p:nvPr>
            <p:ph type="body" idx="1"/>
          </p:nvPr>
        </p:nvSpPr>
        <p:spPr/>
        <p:txBody>
          <a:bodyPr rIns="228600"/>
          <a:lstStyle/>
          <a:p>
            <a:pPr>
              <a:spcBef>
                <a:spcPct val="35000"/>
              </a:spcBef>
            </a:pPr>
            <a:r>
              <a:rPr lang="en-US" altLang="en-US" dirty="0"/>
              <a:t>Hollow organs (cont’d)</a:t>
            </a:r>
          </a:p>
          <a:p>
            <a:pPr lvl="1">
              <a:spcBef>
                <a:spcPct val="35000"/>
              </a:spcBef>
            </a:pPr>
            <a:r>
              <a:rPr lang="en-US" altLang="en-US" dirty="0"/>
              <a:t>Intestinal blood supply comes from mesentery.</a:t>
            </a:r>
          </a:p>
          <a:p>
            <a:pPr lvl="2"/>
            <a:r>
              <a:rPr lang="en-US" altLang="en-US" sz="2000" dirty="0"/>
              <a:t>Connects the small intestine to the abdominal wall</a:t>
            </a:r>
          </a:p>
          <a:p>
            <a:pPr lvl="2"/>
            <a:r>
              <a:rPr lang="en-US" altLang="en-US" sz="2000" dirty="0"/>
              <a:t>Patients with injuries to the mesentery can bleed into the peritoneal cavity.</a:t>
            </a:r>
          </a:p>
          <a:p>
            <a:pPr lvl="2"/>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9811" name="Rectangle 2"/>
          <p:cNvSpPr>
            <a:spLocks noGrp="1" noChangeArrowheads="1"/>
          </p:cNvSpPr>
          <p:nvPr>
            <p:ph type="title"/>
          </p:nvPr>
        </p:nvSpPr>
        <p:spPr/>
        <p:txBody>
          <a:bodyPr/>
          <a:lstStyle/>
          <a:p>
            <a:pPr>
              <a:lnSpc>
                <a:spcPct val="85000"/>
              </a:lnSpc>
            </a:pPr>
            <a:r>
              <a:rPr lang="en-US" altLang="en-US" dirty="0"/>
              <a:t>Review</a:t>
            </a:r>
          </a:p>
        </p:txBody>
      </p:sp>
      <p:sp>
        <p:nvSpPr>
          <p:cNvPr id="119812" name="Rectangle 3"/>
          <p:cNvSpPr>
            <a:spLocks noGrp="1" noChangeArrowheads="1"/>
          </p:cNvSpPr>
          <p:nvPr>
            <p:ph type="body" idx="1"/>
          </p:nvPr>
        </p:nvSpPr>
        <p:spPr/>
        <p:txBody>
          <a:bodyPr rIns="228600"/>
          <a:lstStyle/>
          <a:p>
            <a:pPr marL="457200" indent="-457200">
              <a:spcBef>
                <a:spcPct val="35000"/>
              </a:spcBef>
              <a:buFontTx/>
              <a:buAutoNum type="arabicPeriod" startAt="6"/>
            </a:pPr>
            <a:r>
              <a:rPr lang="en-US" altLang="en-US" dirty="0"/>
              <a:t>Other than applying a moist, sterile dressing covered with a dry dressing to treat an abdominal evisceration, an alternative form of management may include:</a:t>
            </a:r>
          </a:p>
          <a:p>
            <a:pPr marL="1016000" lvl="1" indent="-444500">
              <a:spcBef>
                <a:spcPct val="35000"/>
              </a:spcBef>
              <a:buFontTx/>
              <a:buAutoNum type="alphaUcPeriod"/>
            </a:pPr>
            <a:r>
              <a:rPr lang="en-US" altLang="en-US" dirty="0"/>
              <a:t>placing dry towels over the open wound.</a:t>
            </a:r>
          </a:p>
          <a:p>
            <a:pPr marL="1016000" lvl="1" indent="-444500">
              <a:spcBef>
                <a:spcPct val="35000"/>
              </a:spcBef>
              <a:buFontTx/>
              <a:buAutoNum type="alphaUcPeriod"/>
            </a:pPr>
            <a:r>
              <a:rPr lang="en-US" altLang="en-US" dirty="0"/>
              <a:t>cleaning the exposed bowel with sterile saline.</a:t>
            </a:r>
          </a:p>
          <a:p>
            <a:pPr marL="1016000" lvl="1" indent="-444500">
              <a:spcBef>
                <a:spcPct val="35000"/>
              </a:spcBef>
              <a:buFontTx/>
              <a:buAutoNum type="alphaUcPeriod"/>
            </a:pPr>
            <a:r>
              <a:rPr lang="en-US" altLang="en-US" dirty="0"/>
              <a:t>applying the PASG to stop the associated bleeding.</a:t>
            </a:r>
          </a:p>
          <a:p>
            <a:pPr marL="1016000" lvl="1" indent="-444500">
              <a:spcBef>
                <a:spcPct val="35000"/>
              </a:spcBef>
              <a:buFontTx/>
              <a:buAutoNum type="alphaUcPeriod"/>
            </a:pPr>
            <a:r>
              <a:rPr lang="en-US" altLang="en-US" dirty="0"/>
              <a:t>applying an occlusive dressing, secured by trauma dressings.</a:t>
            </a:r>
            <a:endParaRPr lang="en-US" alt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0835" name="Rectangle 2"/>
          <p:cNvSpPr>
            <a:spLocks noGrp="1" noChangeArrowheads="1"/>
          </p:cNvSpPr>
          <p:nvPr>
            <p:ph type="title"/>
          </p:nvPr>
        </p:nvSpPr>
        <p:spPr/>
        <p:txBody>
          <a:bodyPr/>
          <a:lstStyle/>
          <a:p>
            <a:pPr>
              <a:lnSpc>
                <a:spcPct val="85000"/>
              </a:lnSpc>
            </a:pPr>
            <a:r>
              <a:rPr lang="en-US" altLang="en-US" dirty="0"/>
              <a:t>Review</a:t>
            </a:r>
          </a:p>
        </p:txBody>
      </p:sp>
      <p:sp>
        <p:nvSpPr>
          <p:cNvPr id="120836" name="Rectangle 3"/>
          <p:cNvSpPr>
            <a:spLocks noGrp="1" noChangeArrowheads="1"/>
          </p:cNvSpPr>
          <p:nvPr>
            <p:ph type="body" idx="1"/>
          </p:nvPr>
        </p:nvSpPr>
        <p:spPr/>
        <p:txBody>
          <a:bodyPr rIns="228600"/>
          <a:lstStyle/>
          <a:p>
            <a:pPr marL="0" indent="0">
              <a:lnSpc>
                <a:spcPct val="90000"/>
              </a:lnSpc>
              <a:buFontTx/>
              <a:buNone/>
            </a:pPr>
            <a:r>
              <a:rPr lang="en-US" altLang="en-US" b="1" dirty="0"/>
              <a:t>Answer: </a:t>
            </a:r>
            <a:r>
              <a:rPr lang="en-US" altLang="en-US" b="1" dirty="0">
                <a:solidFill>
                  <a:srgbClr val="F37021"/>
                </a:solidFill>
              </a:rPr>
              <a:t>D</a:t>
            </a:r>
          </a:p>
          <a:p>
            <a:pPr marL="0" indent="0">
              <a:spcBef>
                <a:spcPct val="35000"/>
              </a:spcBef>
              <a:buFontTx/>
              <a:buNone/>
            </a:pPr>
            <a:r>
              <a:rPr lang="en-US" altLang="en-US" b="1" dirty="0"/>
              <a:t>Rationale: </a:t>
            </a:r>
            <a:r>
              <a:rPr lang="en-US" altLang="en-US" dirty="0"/>
              <a:t>Although the preferred management for an abdominal evisceration includes the application of a moist, sterile dressing covered by a dry dressing, protocols in some EMS systems call for an occlusive dressing, secured by trauma dressings. An occlusive dressing may help prevent the loss of body heat through the abdominal wound.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1859"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121860" name="Rectangle 3"/>
          <p:cNvSpPr>
            <a:spLocks noGrp="1" noChangeArrowheads="1"/>
          </p:cNvSpPr>
          <p:nvPr>
            <p:ph type="body" idx="1"/>
          </p:nvPr>
        </p:nvSpPr>
        <p:spPr/>
        <p:txBody>
          <a:bodyPr rIns="228600"/>
          <a:lstStyle/>
          <a:p>
            <a:pPr marL="457200" indent="-457200">
              <a:spcBef>
                <a:spcPct val="35000"/>
              </a:spcBef>
              <a:buFontTx/>
              <a:buAutoNum type="arabicPeriod" startAt="6"/>
            </a:pPr>
            <a:r>
              <a:rPr lang="en-US" altLang="en-US" dirty="0"/>
              <a:t>Other than applying a moist, sterile dressing covered with a dry dressing to treat an abdominal evisceration, an alternative form of management may include:</a:t>
            </a:r>
          </a:p>
          <a:p>
            <a:pPr marL="1016000" lvl="1" indent="-444500">
              <a:spcBef>
                <a:spcPct val="35000"/>
              </a:spcBef>
              <a:buFontTx/>
              <a:buAutoNum type="alphaUcPeriod"/>
            </a:pPr>
            <a:r>
              <a:rPr lang="en-US" altLang="en-US" dirty="0"/>
              <a:t>placing dry towels over the open wound.</a:t>
            </a:r>
            <a:br>
              <a:rPr lang="en-US" altLang="en-US" dirty="0"/>
            </a:br>
            <a:r>
              <a:rPr lang="en-US" altLang="en-US" b="1" dirty="0"/>
              <a:t>Rationale: </a:t>
            </a:r>
            <a:r>
              <a:rPr lang="en-US" altLang="en-US" dirty="0">
                <a:solidFill>
                  <a:srgbClr val="F37021"/>
                </a:solidFill>
              </a:rPr>
              <a:t>Treatment is a moist, sterile dressing over the open wound.</a:t>
            </a:r>
          </a:p>
          <a:p>
            <a:pPr marL="1016000" lvl="1" indent="-444500">
              <a:spcBef>
                <a:spcPct val="35000"/>
              </a:spcBef>
              <a:buFontTx/>
              <a:buAutoNum type="alphaUcPeriod"/>
            </a:pPr>
            <a:r>
              <a:rPr lang="en-US" altLang="en-US" dirty="0"/>
              <a:t>cleaning the exposed bowel with sterile saline.</a:t>
            </a:r>
            <a:br>
              <a:rPr lang="en-US" altLang="en-US" dirty="0"/>
            </a:br>
            <a:r>
              <a:rPr lang="en-US" altLang="en-US" b="1" dirty="0"/>
              <a:t>Rationale: </a:t>
            </a:r>
            <a:r>
              <a:rPr lang="en-US" altLang="en-US" dirty="0">
                <a:solidFill>
                  <a:srgbClr val="F37021"/>
                </a:solidFill>
              </a:rPr>
              <a:t>EMS should not clean any exposed abdominal organs.</a:t>
            </a:r>
          </a:p>
          <a:p>
            <a:pPr marL="1016000" lvl="1" indent="-444500">
              <a:spcBef>
                <a:spcPct val="35000"/>
              </a:spcBef>
              <a:buFontTx/>
              <a:buAutoNum type="alphaUcPeriod" startAt="3"/>
            </a:pPr>
            <a:r>
              <a:rPr lang="en-US" altLang="en-US" dirty="0"/>
              <a:t>applying the PASG to stop the associated bleeding.</a:t>
            </a:r>
            <a:br>
              <a:rPr lang="en-US" altLang="en-US" dirty="0"/>
            </a:br>
            <a:r>
              <a:rPr lang="en-US" altLang="en-US" b="1" dirty="0"/>
              <a:t>Rationale: </a:t>
            </a:r>
            <a:r>
              <a:rPr lang="en-US" altLang="en-US" dirty="0">
                <a:solidFill>
                  <a:srgbClr val="F37021"/>
                </a:solidFill>
              </a:rPr>
              <a:t>PASG inflation is contraindicated with an abdominal evisceration.</a:t>
            </a:r>
          </a:p>
          <a:p>
            <a:pPr marL="1016000" lvl="1" indent="-444500">
              <a:spcBef>
                <a:spcPct val="35000"/>
              </a:spcBef>
              <a:buFontTx/>
              <a:buAutoNum type="alphaUcPeriod" startAt="3"/>
            </a:pPr>
            <a:r>
              <a:rPr lang="en-US" altLang="en-US" dirty="0"/>
              <a:t>applying an occlusive dressing, secured by trauma dressings.</a:t>
            </a:r>
            <a:br>
              <a:rPr lang="en-US" altLang="en-US" dirty="0"/>
            </a:br>
            <a:r>
              <a:rPr lang="en-US" altLang="en-US" b="1" dirty="0"/>
              <a:t>Rationale: </a:t>
            </a:r>
            <a:r>
              <a:rPr lang="en-US" altLang="en-US" dirty="0">
                <a:solidFill>
                  <a:srgbClr val="F37021"/>
                </a:solidFill>
              </a:rPr>
              <a:t>Correct answer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3907" name="Rectangle 2"/>
          <p:cNvSpPr>
            <a:spLocks noGrp="1" noChangeArrowheads="1"/>
          </p:cNvSpPr>
          <p:nvPr>
            <p:ph type="title"/>
          </p:nvPr>
        </p:nvSpPr>
        <p:spPr/>
        <p:txBody>
          <a:bodyPr/>
          <a:lstStyle/>
          <a:p>
            <a:pPr>
              <a:lnSpc>
                <a:spcPct val="85000"/>
              </a:lnSpc>
            </a:pPr>
            <a:r>
              <a:rPr lang="en-US" altLang="en-US" dirty="0"/>
              <a:t>Review</a:t>
            </a:r>
          </a:p>
        </p:txBody>
      </p:sp>
      <p:sp>
        <p:nvSpPr>
          <p:cNvPr id="123908" name="Rectangle 3"/>
          <p:cNvSpPr>
            <a:spLocks noGrp="1" noChangeArrowheads="1"/>
          </p:cNvSpPr>
          <p:nvPr>
            <p:ph type="body" idx="1"/>
          </p:nvPr>
        </p:nvSpPr>
        <p:spPr/>
        <p:txBody>
          <a:bodyPr rIns="228600"/>
          <a:lstStyle/>
          <a:p>
            <a:pPr marL="457200" indent="-457200">
              <a:spcBef>
                <a:spcPct val="35000"/>
              </a:spcBef>
              <a:buFontTx/>
              <a:buAutoNum type="arabicPeriod" startAt="7"/>
            </a:pPr>
            <a:r>
              <a:rPr lang="en-US" altLang="en-US" dirty="0"/>
              <a:t>You are transporting a patient with possible peritonitis following trauma to the abdomen. Which position will he MOST likely prefer to assume?</a:t>
            </a:r>
          </a:p>
          <a:p>
            <a:pPr marL="1016000" lvl="1" indent="-444500">
              <a:spcBef>
                <a:spcPct val="35000"/>
              </a:spcBef>
              <a:buFontTx/>
              <a:buAutoNum type="alphaUcPeriod"/>
            </a:pPr>
            <a:r>
              <a:rPr lang="en-US" altLang="en-US" dirty="0"/>
              <a:t>Sitting up</a:t>
            </a:r>
          </a:p>
          <a:p>
            <a:pPr marL="1016000" lvl="1" indent="-444500">
              <a:spcBef>
                <a:spcPct val="35000"/>
              </a:spcBef>
              <a:buFontTx/>
              <a:buAutoNum type="alphaUcPeriod"/>
            </a:pPr>
            <a:r>
              <a:rPr lang="en-US" altLang="en-US" dirty="0"/>
              <a:t>Legs drawn up</a:t>
            </a:r>
          </a:p>
          <a:p>
            <a:pPr marL="1016000" lvl="1" indent="-444500">
              <a:spcBef>
                <a:spcPct val="35000"/>
              </a:spcBef>
              <a:buFontTx/>
              <a:buAutoNum type="alphaUcPeriod"/>
            </a:pPr>
            <a:r>
              <a:rPr lang="en-US" altLang="en-US" dirty="0"/>
              <a:t>Legs outstretched</a:t>
            </a:r>
          </a:p>
          <a:p>
            <a:pPr marL="1016000" lvl="1" indent="-444500">
              <a:spcBef>
                <a:spcPct val="35000"/>
              </a:spcBef>
              <a:buFontTx/>
              <a:buAutoNum type="alphaUcPeriod"/>
            </a:pPr>
            <a:r>
              <a:rPr lang="en-US" altLang="en-US" dirty="0"/>
              <a:t>On his right side</a:t>
            </a:r>
          </a:p>
          <a:p>
            <a:pPr marL="457200" indent="-457200">
              <a:lnSpc>
                <a:spcPct val="90000"/>
              </a:lnSpc>
              <a:buFontTx/>
              <a:buAutoNum type="arabicPeriod" startAt="7"/>
            </a:pPr>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4931" name="Rectangle 2"/>
          <p:cNvSpPr>
            <a:spLocks noGrp="1" noChangeArrowheads="1"/>
          </p:cNvSpPr>
          <p:nvPr>
            <p:ph type="title"/>
          </p:nvPr>
        </p:nvSpPr>
        <p:spPr/>
        <p:txBody>
          <a:bodyPr/>
          <a:lstStyle/>
          <a:p>
            <a:pPr>
              <a:lnSpc>
                <a:spcPct val="85000"/>
              </a:lnSpc>
            </a:pPr>
            <a:r>
              <a:rPr lang="en-US" altLang="en-US" dirty="0"/>
              <a:t>Review</a:t>
            </a:r>
          </a:p>
        </p:txBody>
      </p:sp>
      <p:sp>
        <p:nvSpPr>
          <p:cNvPr id="124932"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B</a:t>
            </a:r>
          </a:p>
          <a:p>
            <a:pPr marL="0" indent="0">
              <a:spcBef>
                <a:spcPct val="35000"/>
              </a:spcBef>
              <a:buFontTx/>
              <a:buNone/>
            </a:pPr>
            <a:r>
              <a:rPr lang="en-US" altLang="en-US" b="1" dirty="0"/>
              <a:t>Rationale: </a:t>
            </a:r>
            <a:r>
              <a:rPr lang="en-US" altLang="en-US" dirty="0"/>
              <a:t>Patients with peritonitis often lie very still and tend to have their legs drawn up into the abdomen. This relieves strain on the abdominal muscles and may provide pain relief. </a:t>
            </a:r>
          </a:p>
          <a:p>
            <a:pPr marL="0" indent="0"/>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5955"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125956" name="Rectangle 3"/>
          <p:cNvSpPr>
            <a:spLocks noGrp="1" noChangeArrowheads="1"/>
          </p:cNvSpPr>
          <p:nvPr>
            <p:ph type="body" idx="1"/>
          </p:nvPr>
        </p:nvSpPr>
        <p:spPr/>
        <p:txBody>
          <a:bodyPr rIns="228600"/>
          <a:lstStyle/>
          <a:p>
            <a:pPr marL="457200" indent="-457200">
              <a:spcBef>
                <a:spcPct val="35000"/>
              </a:spcBef>
              <a:buFontTx/>
              <a:buAutoNum type="arabicPeriod" startAt="7"/>
            </a:pPr>
            <a:r>
              <a:rPr lang="en-US" altLang="en-US" dirty="0"/>
              <a:t>You are transporting a patient with possible peritonitis following trauma to the abdomen. Which position will he MOST likely prefer to assume?</a:t>
            </a:r>
          </a:p>
          <a:p>
            <a:pPr marL="1016000" lvl="1" indent="-444500">
              <a:spcBef>
                <a:spcPct val="35000"/>
              </a:spcBef>
              <a:buFontTx/>
              <a:buAutoNum type="alphaUcPeriod"/>
            </a:pPr>
            <a:r>
              <a:rPr lang="en-US" altLang="en-US" dirty="0"/>
              <a:t>Sitting up</a:t>
            </a:r>
            <a:br>
              <a:rPr lang="en-US" altLang="en-US" dirty="0"/>
            </a:br>
            <a:r>
              <a:rPr lang="en-US" altLang="en-US" b="1" dirty="0"/>
              <a:t>Rationale: </a:t>
            </a:r>
            <a:r>
              <a:rPr lang="en-US" altLang="en-US" dirty="0">
                <a:solidFill>
                  <a:srgbClr val="F37021"/>
                </a:solidFill>
              </a:rPr>
              <a:t>Lying still with the legs drawn up will help relieve the patient’s pain.</a:t>
            </a:r>
          </a:p>
          <a:p>
            <a:pPr marL="1016000" lvl="1" indent="-444500">
              <a:spcBef>
                <a:spcPct val="35000"/>
              </a:spcBef>
              <a:buFontTx/>
              <a:buAutoNum type="alphaUcPeriod"/>
            </a:pPr>
            <a:r>
              <a:rPr lang="en-US" altLang="en-US" dirty="0"/>
              <a:t>Legs drawn up</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startAt="3"/>
            </a:pPr>
            <a:r>
              <a:rPr lang="en-US" altLang="en-US" dirty="0"/>
              <a:t>Legs outstretched</a:t>
            </a:r>
            <a:br>
              <a:rPr lang="en-US" altLang="en-US" dirty="0"/>
            </a:br>
            <a:r>
              <a:rPr lang="en-US" altLang="en-US" b="1" dirty="0"/>
              <a:t>Rationale: </a:t>
            </a:r>
            <a:r>
              <a:rPr lang="en-US" altLang="en-US" dirty="0">
                <a:solidFill>
                  <a:srgbClr val="F37021"/>
                </a:solidFill>
              </a:rPr>
              <a:t>The patient’s legs drawn up or flexed will help relieve pain.</a:t>
            </a:r>
          </a:p>
          <a:p>
            <a:pPr marL="1016000" lvl="1" indent="-444500">
              <a:spcBef>
                <a:spcPct val="35000"/>
              </a:spcBef>
              <a:buFontTx/>
              <a:buAutoNum type="alphaUcPeriod" startAt="3"/>
            </a:pPr>
            <a:r>
              <a:rPr lang="en-US" altLang="en-US" dirty="0"/>
              <a:t>On his right side</a:t>
            </a:r>
            <a:br>
              <a:rPr lang="en-US" altLang="en-US" dirty="0"/>
            </a:br>
            <a:r>
              <a:rPr lang="en-US" altLang="en-US" b="1" dirty="0"/>
              <a:t>Rationale: </a:t>
            </a:r>
            <a:r>
              <a:rPr lang="en-US" altLang="en-US" dirty="0">
                <a:solidFill>
                  <a:srgbClr val="F37021"/>
                </a:solidFill>
              </a:rPr>
              <a:t>The patient’s legs drawn up or flexed will help relieve pain.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8003" name="Rectangle 2"/>
          <p:cNvSpPr>
            <a:spLocks noGrp="1" noChangeArrowheads="1"/>
          </p:cNvSpPr>
          <p:nvPr>
            <p:ph type="title"/>
          </p:nvPr>
        </p:nvSpPr>
        <p:spPr/>
        <p:txBody>
          <a:bodyPr/>
          <a:lstStyle/>
          <a:p>
            <a:pPr>
              <a:lnSpc>
                <a:spcPct val="85000"/>
              </a:lnSpc>
            </a:pPr>
            <a:r>
              <a:rPr lang="en-US" altLang="en-US" dirty="0"/>
              <a:t>Review</a:t>
            </a:r>
          </a:p>
        </p:txBody>
      </p:sp>
      <p:sp>
        <p:nvSpPr>
          <p:cNvPr id="128004" name="Rectangle 3"/>
          <p:cNvSpPr>
            <a:spLocks noGrp="1" noChangeArrowheads="1"/>
          </p:cNvSpPr>
          <p:nvPr>
            <p:ph type="body" idx="1"/>
          </p:nvPr>
        </p:nvSpPr>
        <p:spPr/>
        <p:txBody>
          <a:bodyPr rIns="228600"/>
          <a:lstStyle/>
          <a:p>
            <a:pPr marL="457200" indent="-457200">
              <a:spcBef>
                <a:spcPct val="35000"/>
              </a:spcBef>
              <a:buFontTx/>
              <a:buAutoNum type="arabicPeriod" startAt="8"/>
            </a:pPr>
            <a:r>
              <a:rPr lang="en-US" altLang="en-US" dirty="0"/>
              <a:t>A 16-year-old boy was playing football and was struck in the left flank during a tackle. His vital signs are stable; however, he is in severe pain. You should be MOST concerned that he has injured his:</a:t>
            </a:r>
          </a:p>
          <a:p>
            <a:pPr marL="1016000" lvl="1" indent="-444500">
              <a:spcBef>
                <a:spcPct val="35000"/>
              </a:spcBef>
              <a:buFontTx/>
              <a:buAutoNum type="alphaUcPeriod"/>
            </a:pPr>
            <a:r>
              <a:rPr lang="en-US" altLang="en-US" dirty="0"/>
              <a:t>liver.</a:t>
            </a:r>
          </a:p>
          <a:p>
            <a:pPr marL="1016000" lvl="1" indent="-444500">
              <a:spcBef>
                <a:spcPct val="35000"/>
              </a:spcBef>
              <a:buFontTx/>
              <a:buAutoNum type="alphaUcPeriod"/>
            </a:pPr>
            <a:r>
              <a:rPr lang="en-US" altLang="en-US" dirty="0"/>
              <a:t>spleen.</a:t>
            </a:r>
          </a:p>
          <a:p>
            <a:pPr marL="1016000" lvl="1" indent="-444500">
              <a:spcBef>
                <a:spcPct val="35000"/>
              </a:spcBef>
              <a:buFontTx/>
              <a:buAutoNum type="alphaUcPeriod"/>
            </a:pPr>
            <a:r>
              <a:rPr lang="en-US" altLang="en-US" dirty="0"/>
              <a:t>kidney.</a:t>
            </a:r>
          </a:p>
          <a:p>
            <a:pPr marL="1016000" lvl="1" indent="-444500">
              <a:spcBef>
                <a:spcPct val="35000"/>
              </a:spcBef>
              <a:buFontTx/>
              <a:buAutoNum type="alphaUcPeriod"/>
            </a:pPr>
            <a:r>
              <a:rPr lang="en-US" altLang="en-US" dirty="0"/>
              <a:t>bladder. </a:t>
            </a:r>
          </a:p>
          <a:p>
            <a:pPr marL="457200" indent="-457200">
              <a:lnSpc>
                <a:spcPct val="80000"/>
              </a:lnSpc>
              <a:buFontTx/>
              <a:buAutoNum type="arabicPeriod" startAt="8"/>
            </a:pPr>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9027" name="Rectangle 2"/>
          <p:cNvSpPr>
            <a:spLocks noGrp="1" noChangeArrowheads="1"/>
          </p:cNvSpPr>
          <p:nvPr>
            <p:ph type="title"/>
          </p:nvPr>
        </p:nvSpPr>
        <p:spPr/>
        <p:txBody>
          <a:bodyPr/>
          <a:lstStyle/>
          <a:p>
            <a:pPr>
              <a:lnSpc>
                <a:spcPct val="85000"/>
              </a:lnSpc>
            </a:pPr>
            <a:r>
              <a:rPr lang="en-US" altLang="en-US" dirty="0"/>
              <a:t>Review</a:t>
            </a:r>
          </a:p>
        </p:txBody>
      </p:sp>
      <p:sp>
        <p:nvSpPr>
          <p:cNvPr id="129028" name="Rectangle 3"/>
          <p:cNvSpPr>
            <a:spLocks noGrp="1" noChangeArrowheads="1"/>
          </p:cNvSpPr>
          <p:nvPr>
            <p:ph type="body" idx="1"/>
          </p:nvPr>
        </p:nvSpPr>
        <p:spPr/>
        <p:txBody>
          <a:bodyPr rIns="228600"/>
          <a:lstStyle/>
          <a:p>
            <a:pPr marL="0" indent="0">
              <a:lnSpc>
                <a:spcPct val="80000"/>
              </a:lnSpc>
              <a:buFontTx/>
              <a:buNone/>
            </a:pPr>
            <a:r>
              <a:rPr lang="en-US" altLang="en-US" b="1" dirty="0"/>
              <a:t>Answer: </a:t>
            </a:r>
            <a:r>
              <a:rPr lang="en-US" altLang="en-US" b="1" dirty="0">
                <a:solidFill>
                  <a:srgbClr val="F37021"/>
                </a:solidFill>
              </a:rPr>
              <a:t>C</a:t>
            </a:r>
          </a:p>
          <a:p>
            <a:pPr marL="0" indent="0">
              <a:spcBef>
                <a:spcPct val="35000"/>
              </a:spcBef>
              <a:buFontTx/>
              <a:buNone/>
            </a:pPr>
            <a:r>
              <a:rPr lang="en-US" altLang="en-US" b="1" dirty="0"/>
              <a:t>Rationale: </a:t>
            </a:r>
            <a:r>
              <a:rPr lang="en-US" altLang="en-US" dirty="0"/>
              <a:t>The flanks are located laterally in the back and overlie the kidneys. During football, spearing injuries occur when a player is struck in the flank by another player’s helmet. This can result in injury to the kidney ranging from bruising to severe bleeding. Injury to the liver, spleen, and bladder would more likely occur following blunt trauma to the anterior abdomen.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0051"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130052" name="Rectangle 3"/>
          <p:cNvSpPr>
            <a:spLocks noGrp="1" noChangeArrowheads="1"/>
          </p:cNvSpPr>
          <p:nvPr>
            <p:ph type="body" idx="1"/>
          </p:nvPr>
        </p:nvSpPr>
        <p:spPr>
          <a:xfrm>
            <a:off x="925830" y="1490870"/>
            <a:ext cx="10287000" cy="4859130"/>
          </a:xfrm>
        </p:spPr>
        <p:txBody>
          <a:bodyPr rIns="228600"/>
          <a:lstStyle/>
          <a:p>
            <a:pPr marL="457200" indent="-457200">
              <a:spcBef>
                <a:spcPct val="35000"/>
              </a:spcBef>
              <a:buFontTx/>
              <a:buAutoNum type="arabicPeriod" startAt="8"/>
            </a:pPr>
            <a:r>
              <a:rPr lang="en-US" altLang="en-US" dirty="0"/>
              <a:t>A 16-year-old boy was playing football and was struck in the left flank during a tackle. His vital signs are stable; however, he is in severe pain. You should be MOST concerned that he has injured his:</a:t>
            </a:r>
          </a:p>
          <a:p>
            <a:pPr marL="1016000" lvl="1" indent="-444500">
              <a:spcBef>
                <a:spcPts val="640"/>
              </a:spcBef>
              <a:buFontTx/>
              <a:buAutoNum type="alphaUcPeriod"/>
            </a:pPr>
            <a:r>
              <a:rPr lang="en-US" altLang="en-US" dirty="0"/>
              <a:t>liver.</a:t>
            </a:r>
            <a:br>
              <a:rPr lang="en-US" altLang="en-US" dirty="0"/>
            </a:br>
            <a:r>
              <a:rPr lang="en-US" altLang="en-US" b="1" dirty="0"/>
              <a:t>Rationale: </a:t>
            </a:r>
            <a:r>
              <a:rPr lang="en-US" altLang="en-US" dirty="0">
                <a:solidFill>
                  <a:srgbClr val="F37021"/>
                </a:solidFill>
              </a:rPr>
              <a:t>The liver is associated with an injury to the anterior abdomen and right upper quadrant.</a:t>
            </a:r>
          </a:p>
          <a:p>
            <a:pPr marL="1016000" lvl="1" indent="-444500">
              <a:spcBef>
                <a:spcPts val="640"/>
              </a:spcBef>
              <a:buFontTx/>
              <a:buAutoNum type="alphaUcPeriod"/>
            </a:pPr>
            <a:r>
              <a:rPr lang="en-US" altLang="en-US" dirty="0"/>
              <a:t>spleen.</a:t>
            </a:r>
            <a:br>
              <a:rPr lang="en-US" altLang="en-US" dirty="0"/>
            </a:br>
            <a:r>
              <a:rPr lang="en-US" altLang="en-US" b="1" dirty="0"/>
              <a:t>Rationale: </a:t>
            </a:r>
            <a:r>
              <a:rPr lang="en-US" altLang="en-US" dirty="0">
                <a:solidFill>
                  <a:srgbClr val="F37021"/>
                </a:solidFill>
              </a:rPr>
              <a:t>The spleen is associated with an injury to the anterior abdomen and left upper quadrant.</a:t>
            </a:r>
          </a:p>
          <a:p>
            <a:pPr marL="1016000" lvl="1" indent="-444500">
              <a:spcBef>
                <a:spcPts val="640"/>
              </a:spcBef>
              <a:buFontTx/>
              <a:buAutoNum type="alphaUcPeriod" startAt="3"/>
            </a:pPr>
            <a:r>
              <a:rPr lang="en-US" altLang="en-US" dirty="0"/>
              <a:t>kidney.</a:t>
            </a:r>
            <a:br>
              <a:rPr lang="en-US" altLang="en-US" dirty="0"/>
            </a:br>
            <a:r>
              <a:rPr lang="en-US" altLang="en-US" b="1" dirty="0"/>
              <a:t>Rationale: </a:t>
            </a:r>
            <a:r>
              <a:rPr lang="en-US" altLang="en-US" dirty="0">
                <a:solidFill>
                  <a:srgbClr val="F37021"/>
                </a:solidFill>
              </a:rPr>
              <a:t>Correct answer</a:t>
            </a:r>
          </a:p>
          <a:p>
            <a:pPr marL="1016000" lvl="1" indent="-444500">
              <a:spcBef>
                <a:spcPts val="640"/>
              </a:spcBef>
              <a:buFontTx/>
              <a:buAutoNum type="alphaUcPeriod" startAt="3"/>
            </a:pPr>
            <a:r>
              <a:rPr lang="en-US" altLang="en-US" dirty="0"/>
              <a:t>bladder.</a:t>
            </a:r>
            <a:br>
              <a:rPr lang="en-US" altLang="en-US" dirty="0"/>
            </a:br>
            <a:r>
              <a:rPr lang="en-US" altLang="en-US" b="1" dirty="0"/>
              <a:t>Rationale: </a:t>
            </a:r>
            <a:r>
              <a:rPr lang="en-US" altLang="en-US" dirty="0">
                <a:solidFill>
                  <a:srgbClr val="F37021"/>
                </a:solidFill>
              </a:rPr>
              <a:t>The bladder is associated with an injury to the anterior abdomen and midline in the lower quadrants.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2099" name="Rectangle 2"/>
          <p:cNvSpPr>
            <a:spLocks noGrp="1" noChangeArrowheads="1"/>
          </p:cNvSpPr>
          <p:nvPr>
            <p:ph type="title"/>
          </p:nvPr>
        </p:nvSpPr>
        <p:spPr/>
        <p:txBody>
          <a:bodyPr/>
          <a:lstStyle/>
          <a:p>
            <a:pPr>
              <a:lnSpc>
                <a:spcPct val="85000"/>
              </a:lnSpc>
            </a:pPr>
            <a:r>
              <a:rPr lang="en-US" altLang="en-US" dirty="0"/>
              <a:t>Review</a:t>
            </a:r>
          </a:p>
        </p:txBody>
      </p:sp>
      <p:sp>
        <p:nvSpPr>
          <p:cNvPr id="132100" name="Rectangle 3"/>
          <p:cNvSpPr>
            <a:spLocks noGrp="1" noChangeArrowheads="1"/>
          </p:cNvSpPr>
          <p:nvPr>
            <p:ph type="body" idx="1"/>
          </p:nvPr>
        </p:nvSpPr>
        <p:spPr/>
        <p:txBody>
          <a:bodyPr rIns="228600"/>
          <a:lstStyle/>
          <a:p>
            <a:pPr marL="457200" indent="-457200">
              <a:spcBef>
                <a:spcPct val="35000"/>
              </a:spcBef>
              <a:buFontTx/>
              <a:buAutoNum type="arabicPeriod" startAt="9"/>
            </a:pPr>
            <a:r>
              <a:rPr lang="en-US" altLang="en-US" dirty="0"/>
              <a:t>The term “hematuria” is defined as:</a:t>
            </a:r>
          </a:p>
          <a:p>
            <a:pPr marL="1016000" lvl="1" indent="-444500">
              <a:spcBef>
                <a:spcPct val="35000"/>
              </a:spcBef>
              <a:buFontTx/>
              <a:buAutoNum type="alphaUcPeriod"/>
            </a:pPr>
            <a:r>
              <a:rPr lang="en-US" altLang="en-US" dirty="0"/>
              <a:t>blood in the stool.</a:t>
            </a:r>
          </a:p>
          <a:p>
            <a:pPr marL="1016000" lvl="1" indent="-444500">
              <a:spcBef>
                <a:spcPct val="35000"/>
              </a:spcBef>
              <a:buFontTx/>
              <a:buAutoNum type="alphaUcPeriod"/>
            </a:pPr>
            <a:r>
              <a:rPr lang="en-US" altLang="en-US" dirty="0"/>
              <a:t>blood in the urine.</a:t>
            </a:r>
          </a:p>
          <a:p>
            <a:pPr marL="1016000" lvl="1" indent="-444500">
              <a:spcBef>
                <a:spcPct val="35000"/>
              </a:spcBef>
              <a:buFontTx/>
              <a:buAutoNum type="alphaUcPeriod"/>
            </a:pPr>
            <a:r>
              <a:rPr lang="en-US" altLang="en-US" dirty="0"/>
              <a:t>vomiting up blood.</a:t>
            </a:r>
          </a:p>
          <a:p>
            <a:pPr marL="1016000" lvl="1" indent="-444500">
              <a:spcBef>
                <a:spcPct val="35000"/>
              </a:spcBef>
              <a:buFontTx/>
              <a:buAutoNum type="alphaUcPeriod"/>
            </a:pPr>
            <a:r>
              <a:rPr lang="en-US" altLang="en-US" dirty="0"/>
              <a:t>urinary bladder rupture. </a:t>
            </a:r>
          </a:p>
          <a:p>
            <a:pPr marL="457200" indent="-457200">
              <a:buFontTx/>
              <a:buAutoNum type="arabicPeriod" startAt="9"/>
            </a:pPr>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nSpc>
                <a:spcPct val="85000"/>
              </a:lnSpc>
            </a:pPr>
            <a:r>
              <a:rPr lang="en-US" altLang="en-US" dirty="0"/>
              <a:t>Anatomy and Physiology of the Abdomen </a:t>
            </a:r>
            <a:r>
              <a:rPr lang="en-US" altLang="en-US" sz="2000" b="0" dirty="0"/>
              <a:t>(5 of 6)</a:t>
            </a:r>
          </a:p>
        </p:txBody>
      </p:sp>
      <p:pic>
        <p:nvPicPr>
          <p:cNvPr id="2050" name="Picture 2" descr="The liver, the kidneys with the adrenal glands on its tip, the pancreas between the kidneys, the spleen, and the ovaries are labeled.&#10;" title="An illustration shows the solid organs located in the abdom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875" y="1205757"/>
            <a:ext cx="4916806" cy="461507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The stomach, the gall bladder, the bile duct, the large and small intestines, the ureter, fallopian tubes, appendix, rectum, urinary bladder, and uterus are labeled.&#10;" title="An illustration shows the hollow organs located in the abdom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5" y="1217672"/>
            <a:ext cx="5016506" cy="45547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57185" y="5815002"/>
            <a:ext cx="5393375" cy="646331"/>
          </a:xfrm>
          <a:prstGeom prst="rect">
            <a:avLst/>
          </a:prstGeom>
        </p:spPr>
        <p:txBody>
          <a:bodyPr wrap="square">
            <a:spAutoFit/>
          </a:bodyPr>
          <a:lstStyle/>
          <a:p>
            <a:r>
              <a:rPr lang="en-US" b="1" dirty="0"/>
              <a:t>FIGURE 31-2 </a:t>
            </a:r>
            <a:r>
              <a:rPr lang="en-US" dirty="0"/>
              <a:t>The hollow organs in the abdominal cavity</a:t>
            </a:r>
          </a:p>
          <a:p>
            <a:r>
              <a:rPr lang="en-US" dirty="0"/>
              <a:t>are structures through which materials pass.</a:t>
            </a:r>
          </a:p>
        </p:txBody>
      </p:sp>
      <p:sp>
        <p:nvSpPr>
          <p:cNvPr id="3" name="Rectangle 2"/>
          <p:cNvSpPr/>
          <p:nvPr/>
        </p:nvSpPr>
        <p:spPr>
          <a:xfrm>
            <a:off x="6238875" y="5623330"/>
            <a:ext cx="5363845" cy="923330"/>
          </a:xfrm>
          <a:prstGeom prst="rect">
            <a:avLst/>
          </a:prstGeom>
        </p:spPr>
        <p:txBody>
          <a:bodyPr wrap="square">
            <a:spAutoFit/>
          </a:bodyPr>
          <a:lstStyle/>
          <a:p>
            <a:r>
              <a:rPr lang="en-US" b="1" dirty="0"/>
              <a:t>FIGURE 31-3 </a:t>
            </a:r>
            <a:r>
              <a:rPr lang="en-US" dirty="0"/>
              <a:t>The solid organs are solid masses of tissue</a:t>
            </a:r>
          </a:p>
          <a:p>
            <a:r>
              <a:rPr lang="en-US" dirty="0"/>
              <a:t>that do much of the chemical work in the body and receive a large, rich supply of blood.</a:t>
            </a:r>
          </a:p>
        </p:txBody>
      </p:sp>
      <p:sp>
        <p:nvSpPr>
          <p:cNvPr id="4" name="Rectangle 3"/>
          <p:cNvSpPr/>
          <p:nvPr/>
        </p:nvSpPr>
        <p:spPr>
          <a:xfrm>
            <a:off x="357185" y="6437719"/>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
        <p:nvSpPr>
          <p:cNvPr id="12" name="Rectangle 11"/>
          <p:cNvSpPr/>
          <p:nvPr/>
        </p:nvSpPr>
        <p:spPr>
          <a:xfrm>
            <a:off x="6238875" y="6510029"/>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3123" name="Rectangle 2"/>
          <p:cNvSpPr>
            <a:spLocks noGrp="1" noChangeArrowheads="1"/>
          </p:cNvSpPr>
          <p:nvPr>
            <p:ph type="title"/>
          </p:nvPr>
        </p:nvSpPr>
        <p:spPr/>
        <p:txBody>
          <a:bodyPr/>
          <a:lstStyle/>
          <a:p>
            <a:pPr>
              <a:lnSpc>
                <a:spcPct val="85000"/>
              </a:lnSpc>
            </a:pPr>
            <a:r>
              <a:rPr lang="en-US" altLang="en-US" dirty="0"/>
              <a:t>Review</a:t>
            </a:r>
          </a:p>
        </p:txBody>
      </p:sp>
      <p:sp>
        <p:nvSpPr>
          <p:cNvPr id="133124"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B</a:t>
            </a:r>
          </a:p>
          <a:p>
            <a:pPr marL="0" indent="0">
              <a:spcBef>
                <a:spcPct val="35000"/>
              </a:spcBef>
              <a:buFontTx/>
              <a:buNone/>
            </a:pPr>
            <a:r>
              <a:rPr lang="en-US" altLang="en-US" b="1" dirty="0"/>
              <a:t>Rationale: </a:t>
            </a:r>
            <a:r>
              <a:rPr lang="en-US" altLang="en-US" dirty="0"/>
              <a:t>Blood in the urine is called hematuria. Following trauma, the presence of hematuria suggests injury to the urinary bladder or kidneys. Bright red blood in the stool is called hematochezia; dark, tarry stools are called melena. Vomiting up blood is called hematemesis.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4147"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134148" name="Rectangle 3"/>
          <p:cNvSpPr>
            <a:spLocks noGrp="1" noChangeArrowheads="1"/>
          </p:cNvSpPr>
          <p:nvPr>
            <p:ph type="body" idx="1"/>
          </p:nvPr>
        </p:nvSpPr>
        <p:spPr/>
        <p:txBody>
          <a:bodyPr rIns="228600"/>
          <a:lstStyle/>
          <a:p>
            <a:pPr marL="457200" indent="-457200">
              <a:spcBef>
                <a:spcPct val="35000"/>
              </a:spcBef>
              <a:buFontTx/>
              <a:buAutoNum type="arabicPeriod" startAt="9"/>
            </a:pPr>
            <a:r>
              <a:rPr lang="en-US" altLang="en-US" dirty="0"/>
              <a:t>The term “hematuria” is defined as:</a:t>
            </a:r>
          </a:p>
          <a:p>
            <a:pPr marL="1016000" lvl="1" indent="-444500">
              <a:spcBef>
                <a:spcPct val="35000"/>
              </a:spcBef>
              <a:buFontTx/>
              <a:buAutoNum type="alphaUcPeriod"/>
            </a:pPr>
            <a:r>
              <a:rPr lang="en-US" altLang="en-US" dirty="0"/>
              <a:t>blood in the stool.</a:t>
            </a:r>
            <a:br>
              <a:rPr lang="en-US" altLang="en-US" dirty="0"/>
            </a:br>
            <a:r>
              <a:rPr lang="en-US" altLang="en-US" b="1" dirty="0"/>
              <a:t>Rationale: </a:t>
            </a:r>
            <a:r>
              <a:rPr lang="en-US" altLang="en-US" dirty="0">
                <a:solidFill>
                  <a:srgbClr val="F37021"/>
                </a:solidFill>
              </a:rPr>
              <a:t>This is known as hematochezia or melena (dark stools).</a:t>
            </a:r>
          </a:p>
          <a:p>
            <a:pPr marL="1016000" lvl="1" indent="-444500">
              <a:spcBef>
                <a:spcPct val="35000"/>
              </a:spcBef>
              <a:buFontTx/>
              <a:buAutoNum type="alphaUcPeriod"/>
            </a:pPr>
            <a:r>
              <a:rPr lang="en-US" altLang="en-US" dirty="0"/>
              <a:t>blood in the urine.</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startAt="3"/>
            </a:pPr>
            <a:r>
              <a:rPr lang="en-US" altLang="en-US" dirty="0"/>
              <a:t>vomiting up blood.</a:t>
            </a:r>
            <a:br>
              <a:rPr lang="en-US" altLang="en-US" dirty="0"/>
            </a:br>
            <a:r>
              <a:rPr lang="en-US" altLang="en-US" b="1" dirty="0"/>
              <a:t>Rationale: </a:t>
            </a:r>
            <a:r>
              <a:rPr lang="en-US" altLang="en-US" dirty="0">
                <a:solidFill>
                  <a:srgbClr val="F37021"/>
                </a:solidFill>
              </a:rPr>
              <a:t>This is known as hematemesis</a:t>
            </a:r>
            <a:r>
              <a:rPr lang="en-US" altLang="en-US" dirty="0"/>
              <a:t>.</a:t>
            </a:r>
          </a:p>
          <a:p>
            <a:pPr marL="1016000" lvl="1" indent="-444500">
              <a:spcBef>
                <a:spcPct val="35000"/>
              </a:spcBef>
              <a:buFontTx/>
              <a:buAutoNum type="alphaUcPeriod" startAt="3"/>
            </a:pPr>
            <a:r>
              <a:rPr lang="en-US" altLang="en-US" dirty="0"/>
              <a:t>urinary bladder rupture. </a:t>
            </a:r>
            <a:br>
              <a:rPr lang="en-US" altLang="en-US" dirty="0"/>
            </a:br>
            <a:r>
              <a:rPr lang="en-US" altLang="en-US" b="1" dirty="0"/>
              <a:t>Rationale: </a:t>
            </a:r>
            <a:r>
              <a:rPr lang="en-US" altLang="en-US" dirty="0">
                <a:solidFill>
                  <a:srgbClr val="F37021"/>
                </a:solidFill>
              </a:rPr>
              <a:t>This will produce abdominal pain and eventually peritonitis due to a leaking into the abdominal cavity. It will also cause a lack of or a reduction of urinary output.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6195" name="Rectangle 2"/>
          <p:cNvSpPr>
            <a:spLocks noGrp="1" noChangeArrowheads="1"/>
          </p:cNvSpPr>
          <p:nvPr>
            <p:ph type="title"/>
          </p:nvPr>
        </p:nvSpPr>
        <p:spPr/>
        <p:txBody>
          <a:bodyPr/>
          <a:lstStyle/>
          <a:p>
            <a:pPr>
              <a:lnSpc>
                <a:spcPct val="85000"/>
              </a:lnSpc>
            </a:pPr>
            <a:r>
              <a:rPr lang="en-US" altLang="en-US" dirty="0"/>
              <a:t>Review</a:t>
            </a:r>
          </a:p>
        </p:txBody>
      </p:sp>
      <p:sp>
        <p:nvSpPr>
          <p:cNvPr id="136196" name="Rectangle 3"/>
          <p:cNvSpPr>
            <a:spLocks noGrp="1" noChangeArrowheads="1"/>
          </p:cNvSpPr>
          <p:nvPr>
            <p:ph type="body" idx="1"/>
          </p:nvPr>
        </p:nvSpPr>
        <p:spPr/>
        <p:txBody>
          <a:bodyPr rIns="228600"/>
          <a:lstStyle/>
          <a:p>
            <a:pPr marL="688975" indent="-688975">
              <a:spcBef>
                <a:spcPct val="35000"/>
              </a:spcBef>
              <a:buFontTx/>
              <a:buAutoNum type="arabicPeriod" startAt="10"/>
            </a:pPr>
            <a:r>
              <a:rPr lang="en-US" altLang="en-US" dirty="0"/>
              <a:t>When caring for a female with trauma to the external genitalia, the EMT should:</a:t>
            </a:r>
          </a:p>
          <a:p>
            <a:pPr marL="1247775" lvl="1" indent="-444500">
              <a:spcBef>
                <a:spcPct val="35000"/>
              </a:spcBef>
              <a:buFontTx/>
              <a:buAutoNum type="alphaUcPeriod"/>
            </a:pPr>
            <a:r>
              <a:rPr lang="en-US" altLang="en-US" dirty="0"/>
              <a:t>use local pressure to control bleeding.</a:t>
            </a:r>
          </a:p>
          <a:p>
            <a:pPr marL="1247775" lvl="1" indent="-444500">
              <a:spcBef>
                <a:spcPct val="35000"/>
              </a:spcBef>
              <a:buFontTx/>
              <a:buAutoNum type="alphaUcPeriod"/>
            </a:pPr>
            <a:r>
              <a:rPr lang="en-US" altLang="en-US" dirty="0"/>
              <a:t>carefully pack the vagina to reduce bleeding.</a:t>
            </a:r>
          </a:p>
          <a:p>
            <a:pPr marL="1247775" lvl="1" indent="-444500">
              <a:spcBef>
                <a:spcPct val="35000"/>
              </a:spcBef>
              <a:buFontTx/>
              <a:buAutoNum type="alphaUcPeriod"/>
            </a:pPr>
            <a:r>
              <a:rPr lang="en-US" altLang="en-US" dirty="0"/>
              <a:t>remove any impaled objects from the vagina.</a:t>
            </a:r>
          </a:p>
          <a:p>
            <a:pPr marL="1247775" lvl="1" indent="-444500">
              <a:spcBef>
                <a:spcPct val="35000"/>
              </a:spcBef>
              <a:buFontTx/>
              <a:buAutoNum type="alphaUcPeriod"/>
            </a:pPr>
            <a:r>
              <a:rPr lang="en-US" altLang="en-US" dirty="0"/>
              <a:t>cover any open wounds with moist, sterile dressings. </a:t>
            </a:r>
          </a:p>
          <a:p>
            <a:pPr marL="688975" indent="-688975">
              <a:buFontTx/>
              <a:buAutoNum type="arabicPeriod" startAt="10"/>
            </a:pPr>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7219" name="Rectangle 2"/>
          <p:cNvSpPr>
            <a:spLocks noGrp="1" noChangeArrowheads="1"/>
          </p:cNvSpPr>
          <p:nvPr>
            <p:ph type="title"/>
          </p:nvPr>
        </p:nvSpPr>
        <p:spPr/>
        <p:txBody>
          <a:bodyPr/>
          <a:lstStyle/>
          <a:p>
            <a:pPr>
              <a:lnSpc>
                <a:spcPct val="85000"/>
              </a:lnSpc>
            </a:pPr>
            <a:r>
              <a:rPr lang="en-US" altLang="en-US" dirty="0"/>
              <a:t>Review</a:t>
            </a:r>
          </a:p>
        </p:txBody>
      </p:sp>
      <p:sp>
        <p:nvSpPr>
          <p:cNvPr id="137220" name="Rectangle 3"/>
          <p:cNvSpPr>
            <a:spLocks noGrp="1" noChangeArrowheads="1"/>
          </p:cNvSpPr>
          <p:nvPr>
            <p:ph type="body" idx="1"/>
          </p:nvPr>
        </p:nvSpPr>
        <p:spPr/>
        <p:txBody>
          <a:bodyPr rIns="228600"/>
          <a:lstStyle/>
          <a:p>
            <a:pPr marL="0" indent="0">
              <a:lnSpc>
                <a:spcPct val="80000"/>
              </a:lnSpc>
              <a:buFontTx/>
              <a:buNone/>
            </a:pPr>
            <a:r>
              <a:rPr lang="en-US" altLang="en-US" b="1" dirty="0"/>
              <a:t>Answer: </a:t>
            </a:r>
            <a:r>
              <a:rPr lang="en-US" altLang="en-US" b="1" dirty="0">
                <a:solidFill>
                  <a:srgbClr val="F37021"/>
                </a:solidFill>
              </a:rPr>
              <a:t>A</a:t>
            </a:r>
          </a:p>
          <a:p>
            <a:pPr marL="0" indent="0">
              <a:spcBef>
                <a:spcPct val="35000"/>
              </a:spcBef>
              <a:buFontTx/>
              <a:buNone/>
            </a:pPr>
            <a:r>
              <a:rPr lang="en-US" altLang="en-US" b="1" dirty="0"/>
              <a:t>Rationale: </a:t>
            </a:r>
            <a:r>
              <a:rPr lang="en-US" altLang="en-US" dirty="0"/>
              <a:t>Bleeding from the external genitalia should be controlled by applying a dry, sterile dressing and local direct pressure. Never pack anything into the vagina to try to control bleeding; this increases the risk of infection, and anything you place into the vagina will only need to be removed at the hospital. Impaled objects in the genitalia should be carefully stabilized in place, not removed.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8243"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138244" name="Rectangle 3"/>
          <p:cNvSpPr>
            <a:spLocks noGrp="1" noChangeArrowheads="1"/>
          </p:cNvSpPr>
          <p:nvPr>
            <p:ph type="body" idx="1"/>
          </p:nvPr>
        </p:nvSpPr>
        <p:spPr/>
        <p:txBody>
          <a:bodyPr rIns="228600"/>
          <a:lstStyle/>
          <a:p>
            <a:pPr marL="682625" indent="-682625">
              <a:spcBef>
                <a:spcPct val="35000"/>
              </a:spcBef>
              <a:buFontTx/>
              <a:buAutoNum type="arabicPeriod" startAt="10"/>
            </a:pPr>
            <a:r>
              <a:rPr lang="en-US" altLang="en-US" dirty="0"/>
              <a:t>When caring for a female with trauma to the external genitalia, the EMT should:</a:t>
            </a:r>
          </a:p>
          <a:p>
            <a:pPr marL="1241425" lvl="1" indent="-444500">
              <a:spcBef>
                <a:spcPct val="35000"/>
              </a:spcBef>
              <a:buFontTx/>
              <a:buAutoNum type="alphaUcPeriod"/>
            </a:pPr>
            <a:r>
              <a:rPr lang="en-US" altLang="en-US" dirty="0"/>
              <a:t>use local pressure to control bleeding.</a:t>
            </a:r>
            <a:br>
              <a:rPr lang="en-US" altLang="en-US" dirty="0"/>
            </a:br>
            <a:r>
              <a:rPr lang="en-US" altLang="en-US" b="1" dirty="0"/>
              <a:t>Rationale: </a:t>
            </a:r>
            <a:r>
              <a:rPr lang="en-US" altLang="en-US" dirty="0">
                <a:solidFill>
                  <a:srgbClr val="F37021"/>
                </a:solidFill>
              </a:rPr>
              <a:t>Correct answer</a:t>
            </a:r>
          </a:p>
          <a:p>
            <a:pPr marL="1241425" lvl="1" indent="-444500">
              <a:spcBef>
                <a:spcPct val="35000"/>
              </a:spcBef>
              <a:buFontTx/>
              <a:buAutoNum type="alphaUcPeriod"/>
            </a:pPr>
            <a:r>
              <a:rPr lang="en-US" altLang="en-US" dirty="0"/>
              <a:t>carefully pack the vagina to reduce bleeding.</a:t>
            </a:r>
            <a:br>
              <a:rPr lang="en-US" altLang="en-US" dirty="0"/>
            </a:br>
            <a:r>
              <a:rPr lang="en-US" altLang="en-US" b="1" dirty="0"/>
              <a:t>Rationale: </a:t>
            </a:r>
            <a:r>
              <a:rPr lang="en-US" altLang="en-US" dirty="0">
                <a:solidFill>
                  <a:srgbClr val="F37021"/>
                </a:solidFill>
              </a:rPr>
              <a:t>Never pack anything into the vagina.</a:t>
            </a:r>
          </a:p>
          <a:p>
            <a:pPr marL="1254125" lvl="1" indent="-457200">
              <a:spcBef>
                <a:spcPct val="35000"/>
              </a:spcBef>
              <a:buFontTx/>
              <a:buAutoNum type="alphaUcPeriod" startAt="3"/>
            </a:pPr>
            <a:r>
              <a:rPr lang="en-US" altLang="en-US" dirty="0"/>
              <a:t>remove any impaled objects from the vagina.</a:t>
            </a:r>
            <a:br>
              <a:rPr lang="en-US" altLang="en-US" dirty="0"/>
            </a:br>
            <a:r>
              <a:rPr lang="en-US" altLang="en-US" b="1" dirty="0"/>
              <a:t>Rationale: </a:t>
            </a:r>
            <a:r>
              <a:rPr lang="en-US" altLang="en-US" dirty="0">
                <a:solidFill>
                  <a:srgbClr val="F37021"/>
                </a:solidFill>
              </a:rPr>
              <a:t>Impaled objects are stabilized in place and are not removed.</a:t>
            </a:r>
          </a:p>
          <a:p>
            <a:pPr marL="1254125" lvl="1" indent="-457200">
              <a:spcBef>
                <a:spcPct val="35000"/>
              </a:spcBef>
              <a:buFontTx/>
              <a:buAutoNum type="alphaUcPeriod" startAt="3"/>
            </a:pPr>
            <a:r>
              <a:rPr lang="en-US" altLang="en-US" dirty="0"/>
              <a:t>cover any open wounds with moist, sterile dressings. </a:t>
            </a:r>
            <a:br>
              <a:rPr lang="en-US" altLang="en-US" dirty="0"/>
            </a:br>
            <a:r>
              <a:rPr lang="en-US" altLang="en-US" b="1" dirty="0"/>
              <a:t>Rationale: </a:t>
            </a:r>
            <a:r>
              <a:rPr lang="en-US" altLang="en-US" dirty="0">
                <a:solidFill>
                  <a:srgbClr val="F37021"/>
                </a:solidFill>
              </a:rPr>
              <a:t>Apply dry, sterile dressings with local direct pressure.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nSpc>
                <a:spcPct val="85000"/>
              </a:lnSpc>
            </a:pPr>
            <a:r>
              <a:rPr lang="en-US" altLang="en-US" dirty="0"/>
              <a:t>Anatomy and Physiology of the Abdomen </a:t>
            </a:r>
            <a:r>
              <a:rPr lang="en-US" altLang="en-US" sz="2000" b="0" dirty="0"/>
              <a:t>(6 of 6)</a:t>
            </a:r>
          </a:p>
        </p:txBody>
      </p:sp>
      <p:sp>
        <p:nvSpPr>
          <p:cNvPr id="14339" name="Content Placeholder 2"/>
          <p:cNvSpPr>
            <a:spLocks noGrp="1"/>
          </p:cNvSpPr>
          <p:nvPr>
            <p:ph type="body" idx="1"/>
          </p:nvPr>
        </p:nvSpPr>
        <p:spPr/>
        <p:txBody>
          <a:bodyPr rIns="228600"/>
          <a:lstStyle/>
          <a:p>
            <a:pPr>
              <a:spcBef>
                <a:spcPct val="35000"/>
              </a:spcBef>
            </a:pPr>
            <a:r>
              <a:rPr lang="en-US" altLang="en-US" dirty="0"/>
              <a:t>Solid organs</a:t>
            </a:r>
          </a:p>
          <a:p>
            <a:pPr lvl="1">
              <a:spcBef>
                <a:spcPct val="35000"/>
              </a:spcBef>
            </a:pPr>
            <a:r>
              <a:rPr lang="en-US" altLang="en-US" dirty="0"/>
              <a:t>Liver, spleen, pancreas, kidneys</a:t>
            </a:r>
          </a:p>
          <a:p>
            <a:pPr lvl="2"/>
            <a:r>
              <a:rPr lang="en-US" altLang="en-US" sz="2000" dirty="0"/>
              <a:t>Perform chemical work of the body: enzyme production, blood cleansing, energy production</a:t>
            </a:r>
          </a:p>
          <a:p>
            <a:pPr lvl="2"/>
            <a:r>
              <a:rPr lang="en-US" altLang="en-US" sz="2000" dirty="0"/>
              <a:t>Because of rich blood supply, hemorrhage can be severe.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nSpc>
                <a:spcPct val="85000"/>
              </a:lnSpc>
            </a:pPr>
            <a:r>
              <a:rPr lang="en-US" altLang="en-US" dirty="0"/>
              <a:t>Injuries to the Abdomen</a:t>
            </a:r>
          </a:p>
        </p:txBody>
      </p:sp>
      <p:sp>
        <p:nvSpPr>
          <p:cNvPr id="15363" name="Content Placeholder 2"/>
          <p:cNvSpPr>
            <a:spLocks noGrp="1"/>
          </p:cNvSpPr>
          <p:nvPr>
            <p:ph type="body" idx="1"/>
          </p:nvPr>
        </p:nvSpPr>
        <p:spPr/>
        <p:txBody>
          <a:bodyPr rIns="228600"/>
          <a:lstStyle/>
          <a:p>
            <a:pPr>
              <a:spcBef>
                <a:spcPct val="35000"/>
              </a:spcBef>
            </a:pPr>
            <a:r>
              <a:rPr lang="en-US" altLang="en-US" dirty="0"/>
              <a:t>Injuries to the abdomen are considered either open or closed.</a:t>
            </a:r>
          </a:p>
          <a:p>
            <a:pPr>
              <a:spcBef>
                <a:spcPct val="35000"/>
              </a:spcBef>
            </a:pPr>
            <a:r>
              <a:rPr lang="en-US" altLang="en-US" dirty="0"/>
              <a:t>Can involve hollow and/or solid organs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nSpc>
                <a:spcPct val="85000"/>
              </a:lnSpc>
            </a:pPr>
            <a:r>
              <a:rPr lang="en-US" altLang="en-US" dirty="0"/>
              <a:t>Closed Abdominal Injuries </a:t>
            </a:r>
            <a:r>
              <a:rPr lang="en-US" altLang="en-US" sz="2000" b="0" dirty="0"/>
              <a:t>(1 of 4)</a:t>
            </a:r>
          </a:p>
        </p:txBody>
      </p:sp>
      <p:sp>
        <p:nvSpPr>
          <p:cNvPr id="16387" name="Content Placeholder 2"/>
          <p:cNvSpPr>
            <a:spLocks noGrp="1"/>
          </p:cNvSpPr>
          <p:nvPr>
            <p:ph type="body" idx="1"/>
          </p:nvPr>
        </p:nvSpPr>
        <p:spPr/>
        <p:txBody>
          <a:bodyPr rIns="228600"/>
          <a:lstStyle/>
          <a:p>
            <a:pPr>
              <a:spcBef>
                <a:spcPct val="35000"/>
              </a:spcBef>
            </a:pPr>
            <a:r>
              <a:rPr lang="en-US" altLang="en-US" dirty="0"/>
              <a:t>Blunt trauma to abdomen</a:t>
            </a:r>
          </a:p>
          <a:p>
            <a:pPr>
              <a:spcBef>
                <a:spcPct val="35000"/>
              </a:spcBef>
            </a:pPr>
            <a:r>
              <a:rPr lang="en-US" altLang="en-US" dirty="0"/>
              <a:t>MOIs:</a:t>
            </a:r>
          </a:p>
          <a:p>
            <a:pPr lvl="1">
              <a:spcBef>
                <a:spcPct val="35000"/>
              </a:spcBef>
            </a:pPr>
            <a:r>
              <a:rPr lang="en-US" altLang="en-US" dirty="0"/>
              <a:t>Motor vehicle crashes</a:t>
            </a:r>
          </a:p>
          <a:p>
            <a:pPr lvl="1">
              <a:spcBef>
                <a:spcPct val="35000"/>
              </a:spcBef>
            </a:pPr>
            <a:r>
              <a:rPr lang="en-US" altLang="en-US" dirty="0"/>
              <a:t>Motorcycle crashes</a:t>
            </a:r>
          </a:p>
          <a:p>
            <a:pPr lvl="1">
              <a:spcBef>
                <a:spcPct val="35000"/>
              </a:spcBef>
            </a:pPr>
            <a:r>
              <a:rPr lang="en-US" altLang="en-US" dirty="0"/>
              <a:t>Falls	</a:t>
            </a:r>
          </a:p>
          <a:p>
            <a:pPr lvl="1">
              <a:spcBef>
                <a:spcPct val="35000"/>
              </a:spcBef>
            </a:pPr>
            <a:r>
              <a:rPr lang="en-US" altLang="en-US" dirty="0"/>
              <a:t>Blast injuries</a:t>
            </a:r>
          </a:p>
          <a:p>
            <a:pPr lvl="1">
              <a:spcBef>
                <a:spcPct val="35000"/>
              </a:spcBef>
            </a:pPr>
            <a:r>
              <a:rPr lang="en-US" altLang="en-US" dirty="0"/>
              <a:t>Pedestrian versus bicycle</a:t>
            </a:r>
          </a:p>
          <a:p>
            <a:pPr lvl="1">
              <a:spcBef>
                <a:spcPct val="35000"/>
              </a:spcBef>
            </a:pPr>
            <a:r>
              <a:rPr lang="en-US" altLang="en-US" dirty="0"/>
              <a:t>Rapid deceleration</a:t>
            </a:r>
          </a:p>
          <a:p>
            <a:pPr lvl="1">
              <a:spcBef>
                <a:spcPct val="35000"/>
              </a:spcBef>
            </a:pPr>
            <a:r>
              <a:rPr lang="en-US" altLang="en-US" dirty="0"/>
              <a:t>Compression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nSpc>
                <a:spcPct val="85000"/>
              </a:lnSpc>
            </a:pPr>
            <a:r>
              <a:rPr lang="en-US" altLang="en-US" dirty="0"/>
              <a:t>Closed Abdominal Injuries </a:t>
            </a:r>
            <a:r>
              <a:rPr lang="en-US" altLang="en-US" sz="2000" b="0" dirty="0"/>
              <a:t>(2 of 4)</a:t>
            </a:r>
          </a:p>
        </p:txBody>
      </p:sp>
      <p:sp>
        <p:nvSpPr>
          <p:cNvPr id="18435" name="Content Placeholder 2"/>
          <p:cNvSpPr>
            <a:spLocks noGrp="1"/>
          </p:cNvSpPr>
          <p:nvPr>
            <p:ph type="body" idx="1"/>
          </p:nvPr>
        </p:nvSpPr>
        <p:spPr/>
        <p:txBody>
          <a:bodyPr rIns="228600"/>
          <a:lstStyle/>
          <a:p>
            <a:pPr>
              <a:spcBef>
                <a:spcPct val="35000"/>
              </a:spcBef>
            </a:pPr>
            <a:r>
              <a:rPr lang="en-US" altLang="en-US" dirty="0"/>
              <a:t>Signs and symptoms</a:t>
            </a:r>
          </a:p>
          <a:p>
            <a:pPr lvl="1">
              <a:spcBef>
                <a:spcPct val="35000"/>
              </a:spcBef>
            </a:pPr>
            <a:r>
              <a:rPr lang="en-US" altLang="en-US" dirty="0"/>
              <a:t>Blood in peritoneal cavity produces acute pain in entire abdomen.</a:t>
            </a:r>
          </a:p>
          <a:p>
            <a:pPr lvl="1">
              <a:spcBef>
                <a:spcPct val="35000"/>
              </a:spcBef>
            </a:pPr>
            <a:r>
              <a:rPr lang="en-US" altLang="en-US" dirty="0"/>
              <a:t>Abdominal distention is often the result of free fluid, blood, or organ contents spilling into peritoneal cavity</a:t>
            </a:r>
            <a:r>
              <a:rPr lang="en-US" altLang="en-US" dirty="0">
                <a:solidFill>
                  <a:srgbClr val="3366FF"/>
                </a:solidFill>
              </a:rPr>
              <a:t>.</a:t>
            </a:r>
            <a:endParaRPr lang="en-US" altLang="en-US" dirty="0"/>
          </a:p>
          <a:p>
            <a:pPr lvl="1">
              <a:spcBef>
                <a:spcPct val="35000"/>
              </a:spcBef>
            </a:pPr>
            <a:r>
              <a:rPr lang="en-US" altLang="en-US" dirty="0"/>
              <a:t>Abdominal bruising and discoloration</a:t>
            </a:r>
          </a:p>
          <a:p>
            <a:pPr lvl="1">
              <a:spcBef>
                <a:spcPct val="35000"/>
              </a:spcBef>
            </a:pPr>
            <a:endParaRPr lang="en-US" altLang="en-US" dirty="0"/>
          </a:p>
          <a:p>
            <a:pPr lvl="2">
              <a:buFontTx/>
              <a:buNone/>
            </a:pPr>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nSpc>
                <a:spcPct val="85000"/>
              </a:lnSpc>
            </a:pPr>
            <a:r>
              <a:rPr lang="en-US" altLang="en-US" dirty="0"/>
              <a:t>Closed Abdominal Injuries </a:t>
            </a:r>
            <a:r>
              <a:rPr lang="en-US" altLang="en-US" sz="2000" b="0" dirty="0"/>
              <a:t>(3 of 4)</a:t>
            </a:r>
          </a:p>
        </p:txBody>
      </p:sp>
      <p:sp>
        <p:nvSpPr>
          <p:cNvPr id="20483" name="Content Placeholder 2"/>
          <p:cNvSpPr>
            <a:spLocks noGrp="1"/>
          </p:cNvSpPr>
          <p:nvPr>
            <p:ph type="body" idx="1"/>
          </p:nvPr>
        </p:nvSpPr>
        <p:spPr/>
        <p:txBody>
          <a:bodyPr rIns="228600"/>
          <a:lstStyle/>
          <a:p>
            <a:pPr>
              <a:spcBef>
                <a:spcPct val="35000"/>
              </a:spcBef>
            </a:pPr>
            <a:r>
              <a:rPr lang="en-US" altLang="en-US" dirty="0"/>
              <a:t>Seat belts </a:t>
            </a:r>
          </a:p>
          <a:p>
            <a:pPr lvl="1">
              <a:spcBef>
                <a:spcPct val="35000"/>
              </a:spcBef>
            </a:pPr>
            <a:r>
              <a:rPr lang="en-US" altLang="en-US" dirty="0"/>
              <a:t>May cause blunt injuries of abdominal organs</a:t>
            </a:r>
          </a:p>
          <a:p>
            <a:pPr lvl="2">
              <a:spcBef>
                <a:spcPts val="840"/>
              </a:spcBef>
            </a:pPr>
            <a:r>
              <a:rPr lang="en-US" altLang="en-US" sz="2000" dirty="0"/>
              <a:t>Particularly when belt lies too high</a:t>
            </a:r>
          </a:p>
          <a:p>
            <a:pPr lvl="2">
              <a:spcBef>
                <a:spcPts val="840"/>
              </a:spcBef>
            </a:pPr>
            <a:r>
              <a:rPr lang="en-US" altLang="en-US" sz="2000" dirty="0"/>
              <a:t>Can cause bladder injuries to pregnant patients</a:t>
            </a:r>
          </a:p>
          <a:p>
            <a:pPr lvl="1">
              <a:spcBef>
                <a:spcPts val="840"/>
              </a:spcBef>
            </a:pPr>
            <a:r>
              <a:rPr lang="en-US" altLang="en-US" dirty="0"/>
              <a:t>Remember to inspect beneath the airbag for signs of damage to the steering column.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nSpc>
                <a:spcPct val="85000"/>
              </a:lnSpc>
            </a:pPr>
            <a:r>
              <a:rPr lang="en-US" altLang="en-US" dirty="0"/>
              <a:t>Closed Abdominal Injuries </a:t>
            </a:r>
            <a:r>
              <a:rPr lang="en-US" altLang="en-US" sz="2000" b="0" dirty="0"/>
              <a:t>(4 of 4)</a:t>
            </a:r>
          </a:p>
        </p:txBody>
      </p:sp>
      <p:sp>
        <p:nvSpPr>
          <p:cNvPr id="2" name="Rectangle 1"/>
          <p:cNvSpPr/>
          <p:nvPr/>
        </p:nvSpPr>
        <p:spPr>
          <a:xfrm>
            <a:off x="4785278" y="4959459"/>
            <a:ext cx="4441431" cy="1477328"/>
          </a:xfrm>
          <a:prstGeom prst="rect">
            <a:avLst/>
          </a:prstGeom>
        </p:spPr>
        <p:txBody>
          <a:bodyPr wrap="square">
            <a:spAutoFit/>
          </a:bodyPr>
          <a:lstStyle/>
          <a:p>
            <a:r>
              <a:rPr lang="en-US" b="1" dirty="0"/>
              <a:t>FIGURE 31-5 </a:t>
            </a:r>
            <a:r>
              <a:rPr lang="en-US" dirty="0"/>
              <a:t>Diagrams </a:t>
            </a:r>
            <a:r>
              <a:rPr lang="en-US" b="1" dirty="0"/>
              <a:t>A </a:t>
            </a:r>
            <a:r>
              <a:rPr lang="en-US" dirty="0"/>
              <a:t>and </a:t>
            </a:r>
            <a:r>
              <a:rPr lang="en-US" b="1" dirty="0"/>
              <a:t>B </a:t>
            </a:r>
            <a:r>
              <a:rPr lang="en-US" dirty="0"/>
              <a:t>show improper positioning of lap seat belts. The proper position for a seat belt is below the anterior superior iliac spines of the pelvis and against the hip joints, as shown in diagram </a:t>
            </a:r>
            <a:r>
              <a:rPr lang="en-US" b="1" dirty="0"/>
              <a:t>C</a:t>
            </a:r>
            <a:r>
              <a:rPr lang="en-US" dirty="0"/>
              <a:t>.</a:t>
            </a:r>
          </a:p>
        </p:txBody>
      </p:sp>
      <p:pic>
        <p:nvPicPr>
          <p:cNvPr id="3074" name="Picture 2" descr="A and B show improper techniques. C is the proper technique. A: The seat belt is across the upper abdomen, and passes over the anterior superior iliac spines of the pelvis. B: The seat belt is pressing into the intestines and across the anterior superior iliac spines of the pelvis. C: The seat belt passes the lower abdomen, below the anterior superior iliac spines of the pelvis. &#10;" title="Three illustrations, A through C, describe the improper and proper techniques for positioning lap seat bel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207" y="1422137"/>
            <a:ext cx="3388071" cy="489153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52149" y="6190566"/>
            <a:ext cx="2278188" cy="246221"/>
          </a:xfrm>
          <a:prstGeom prst="rect">
            <a:avLst/>
          </a:prstGeom>
        </p:spPr>
        <p:txBody>
          <a:bodyPr wrap="none">
            <a:spAutoFit/>
          </a:bodyPr>
          <a:lstStyle/>
          <a:p>
            <a:r>
              <a:rPr lang="en-US" sz="1000" b="1" dirty="0">
                <a:latin typeface="Arial" panose="020B0604020202020204" pitchFamily="34" charset="0"/>
                <a:cs typeface="Arial" panose="020B0604020202020204" pitchFamily="34" charset="0"/>
              </a:rPr>
              <a:t>A, B, C: </a:t>
            </a:r>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nSpc>
                <a:spcPct val="85000"/>
              </a:lnSpc>
            </a:pPr>
            <a:r>
              <a:rPr lang="en-US" altLang="en-US" dirty="0"/>
              <a:t>Open Abdominal Injuries </a:t>
            </a:r>
            <a:r>
              <a:rPr lang="en-US" altLang="en-US" sz="2000" b="0" dirty="0"/>
              <a:t>(1 of 5)</a:t>
            </a:r>
          </a:p>
        </p:txBody>
      </p:sp>
      <p:sp>
        <p:nvSpPr>
          <p:cNvPr id="22531" name="Content Placeholder 2"/>
          <p:cNvSpPr>
            <a:spLocks noGrp="1"/>
          </p:cNvSpPr>
          <p:nvPr>
            <p:ph type="body" idx="1"/>
          </p:nvPr>
        </p:nvSpPr>
        <p:spPr/>
        <p:txBody>
          <a:bodyPr rIns="228600"/>
          <a:lstStyle/>
          <a:p>
            <a:pPr>
              <a:spcBef>
                <a:spcPct val="35000"/>
              </a:spcBef>
            </a:pPr>
            <a:r>
              <a:rPr lang="en-US" altLang="en-US" dirty="0"/>
              <a:t>Foreign object enters abdomen and opens peritoneal cavity to the outside.</a:t>
            </a:r>
          </a:p>
          <a:p>
            <a:pPr>
              <a:spcBef>
                <a:spcPct val="35000"/>
              </a:spcBef>
            </a:pPr>
            <a:r>
              <a:rPr lang="en-US" altLang="en-US" dirty="0"/>
              <a:t>Open wounds can be deceiving.</a:t>
            </a:r>
          </a:p>
          <a:p>
            <a:pPr lvl="1">
              <a:spcBef>
                <a:spcPct val="35000"/>
              </a:spcBef>
            </a:pPr>
            <a:r>
              <a:rPr lang="en-US" altLang="en-US" dirty="0"/>
              <a:t>Maintain a high index of suspicion.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nSpc>
                <a:spcPct val="85000"/>
              </a:lnSpc>
            </a:pPr>
            <a:r>
              <a:rPr lang="en-US" altLang="en-US" dirty="0"/>
              <a:t>Open Abdominal Injuries </a:t>
            </a:r>
            <a:r>
              <a:rPr lang="en-US" altLang="en-US" sz="2000" b="0" dirty="0"/>
              <a:t>(2 of 5)</a:t>
            </a:r>
          </a:p>
        </p:txBody>
      </p:sp>
      <p:sp>
        <p:nvSpPr>
          <p:cNvPr id="23555" name="Content Placeholder 2"/>
          <p:cNvSpPr>
            <a:spLocks noGrp="1"/>
          </p:cNvSpPr>
          <p:nvPr>
            <p:ph type="body" idx="1"/>
          </p:nvPr>
        </p:nvSpPr>
        <p:spPr/>
        <p:txBody>
          <a:bodyPr rIns="228600"/>
          <a:lstStyle/>
          <a:p>
            <a:pPr>
              <a:spcBef>
                <a:spcPct val="35000"/>
              </a:spcBef>
            </a:pPr>
            <a:r>
              <a:rPr lang="en-US" altLang="en-US" dirty="0"/>
              <a:t>Damage depends on velocity of object.</a:t>
            </a:r>
          </a:p>
          <a:p>
            <a:pPr lvl="1">
              <a:spcBef>
                <a:spcPct val="35000"/>
              </a:spcBef>
            </a:pPr>
            <a:r>
              <a:rPr lang="en-US" altLang="en-US" dirty="0"/>
              <a:t>Low-velocity injuries</a:t>
            </a:r>
          </a:p>
          <a:p>
            <a:pPr lvl="2"/>
            <a:r>
              <a:rPr lang="en-US" altLang="en-US" sz="2000" dirty="0"/>
              <a:t>Knives, other edged weapons</a:t>
            </a:r>
          </a:p>
          <a:p>
            <a:pPr lvl="1">
              <a:spcBef>
                <a:spcPct val="35000"/>
              </a:spcBef>
            </a:pPr>
            <a:r>
              <a:rPr lang="en-US" altLang="en-US" dirty="0"/>
              <a:t>Medium-velocity injuries</a:t>
            </a:r>
          </a:p>
          <a:p>
            <a:pPr lvl="2"/>
            <a:r>
              <a:rPr lang="en-US" altLang="en-US" sz="2000" dirty="0"/>
              <a:t>Smaller caliber handguns and shotguns</a:t>
            </a:r>
          </a:p>
          <a:p>
            <a:pPr lvl="1">
              <a:spcBef>
                <a:spcPct val="35000"/>
              </a:spcBef>
            </a:pPr>
            <a:r>
              <a:rPr lang="en-US" altLang="en-US" dirty="0"/>
              <a:t>High-velocity injuries</a:t>
            </a:r>
          </a:p>
          <a:p>
            <a:pPr lvl="2"/>
            <a:r>
              <a:rPr lang="en-US" altLang="en-US" sz="2000" dirty="0"/>
              <a:t>High-powered rifles and handguns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p:cNvSpPr>
            <a:spLocks noGrp="1" noChangeArrowheads="1"/>
          </p:cNvSpPr>
          <p:nvPr>
            <p:ph type="title"/>
          </p:nvPr>
        </p:nvSpPr>
        <p:spPr/>
        <p:txBody>
          <a:bodyPr/>
          <a:lstStyle/>
          <a:p>
            <a:pPr>
              <a:lnSpc>
                <a:spcPct val="85000"/>
              </a:lnSpc>
            </a:pPr>
            <a:r>
              <a:rPr lang="en-US" altLang="en-US" dirty="0"/>
              <a:t>National EMS Education Standard Competencies </a:t>
            </a:r>
            <a:r>
              <a:rPr lang="en-US" altLang="en-US" sz="2000" b="0" dirty="0"/>
              <a:t>(1 of 3)</a:t>
            </a:r>
          </a:p>
        </p:txBody>
      </p:sp>
      <p:sp>
        <p:nvSpPr>
          <p:cNvPr id="4099" name="Rectangle 1027"/>
          <p:cNvSpPr>
            <a:spLocks noGrp="1" noChangeArrowheads="1"/>
          </p:cNvSpPr>
          <p:nvPr>
            <p:ph type="body" idx="1"/>
          </p:nvPr>
        </p:nvSpPr>
        <p:spPr/>
        <p:txBody>
          <a:bodyPr rIns="228600"/>
          <a:lstStyle/>
          <a:p>
            <a:pPr marL="0" indent="0">
              <a:buFontTx/>
              <a:buNone/>
            </a:pPr>
            <a:r>
              <a:rPr lang="en-US" altLang="en-US" b="1" dirty="0"/>
              <a:t>Trauma</a:t>
            </a:r>
          </a:p>
          <a:p>
            <a:pPr marL="0" indent="0">
              <a:spcBef>
                <a:spcPct val="35000"/>
              </a:spcBef>
              <a:buFontTx/>
              <a:buNone/>
            </a:pPr>
            <a:r>
              <a:rPr lang="en-US" altLang="en-US" dirty="0"/>
              <a:t>Applies fundamental knowledge to provide basic emergency care and transportation based on assessment findings for an acutely injured patient.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p:cNvSpPr>
            <a:spLocks noGrp="1" noChangeArrowheads="1"/>
          </p:cNvSpPr>
          <p:nvPr>
            <p:ph type="title"/>
          </p:nvPr>
        </p:nvSpPr>
        <p:spPr/>
        <p:txBody>
          <a:bodyPr/>
          <a:lstStyle/>
          <a:p>
            <a:pPr>
              <a:lnSpc>
                <a:spcPct val="85000"/>
              </a:lnSpc>
            </a:pPr>
            <a:r>
              <a:rPr lang="en-US" altLang="en-US" dirty="0"/>
              <a:t>Open Abdominal Injuries </a:t>
            </a:r>
            <a:r>
              <a:rPr lang="en-US" altLang="en-US" sz="2000" b="0" dirty="0"/>
              <a:t>(3 of 5)</a:t>
            </a:r>
          </a:p>
        </p:txBody>
      </p:sp>
      <p:sp>
        <p:nvSpPr>
          <p:cNvPr id="24579" name="Rectangle 1027"/>
          <p:cNvSpPr>
            <a:spLocks noGrp="1" noChangeArrowheads="1"/>
          </p:cNvSpPr>
          <p:nvPr>
            <p:ph type="body" idx="1"/>
          </p:nvPr>
        </p:nvSpPr>
        <p:spPr/>
        <p:txBody>
          <a:bodyPr rIns="228600"/>
          <a:lstStyle/>
          <a:p>
            <a:pPr>
              <a:spcBef>
                <a:spcPct val="35000"/>
              </a:spcBef>
            </a:pPr>
            <a:r>
              <a:rPr lang="en-US" altLang="en-US" dirty="0"/>
              <a:t>High- and medium-velocity injuries</a:t>
            </a:r>
          </a:p>
          <a:p>
            <a:pPr lvl="1">
              <a:spcBef>
                <a:spcPct val="35000"/>
              </a:spcBef>
            </a:pPr>
            <a:r>
              <a:rPr lang="en-US" altLang="en-US" dirty="0"/>
              <a:t>Have temporary wound channels</a:t>
            </a:r>
          </a:p>
          <a:p>
            <a:pPr lvl="1">
              <a:spcBef>
                <a:spcPct val="35000"/>
              </a:spcBef>
            </a:pPr>
            <a:r>
              <a:rPr lang="en-US" altLang="en-US" dirty="0"/>
              <a:t>Caused by cavitation</a:t>
            </a:r>
          </a:p>
          <a:p>
            <a:pPr lvl="2">
              <a:spcBef>
                <a:spcPts val="800"/>
              </a:spcBef>
            </a:pPr>
            <a:r>
              <a:rPr lang="en-US" altLang="en-US" sz="2000" dirty="0"/>
              <a:t>Cavity forms as pressure wave from projectile transfers to tissues.</a:t>
            </a:r>
          </a:p>
          <a:p>
            <a:pPr lvl="2">
              <a:spcBef>
                <a:spcPts val="800"/>
              </a:spcBef>
            </a:pPr>
            <a:r>
              <a:rPr lang="en-US" altLang="en-US" sz="2000" dirty="0"/>
              <a:t>Can produce large amounts of bleeding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nSpc>
                <a:spcPct val="85000"/>
              </a:lnSpc>
            </a:pPr>
            <a:r>
              <a:rPr lang="en-US" altLang="en-US" dirty="0"/>
              <a:t>Open Abdominal Injuries </a:t>
            </a:r>
            <a:r>
              <a:rPr lang="en-US" altLang="en-US" sz="2000" b="0" dirty="0"/>
              <a:t>(4 of 5)</a:t>
            </a:r>
          </a:p>
        </p:txBody>
      </p:sp>
      <p:sp>
        <p:nvSpPr>
          <p:cNvPr id="25603" name="Rectangle 3"/>
          <p:cNvSpPr>
            <a:spLocks noGrp="1" noChangeArrowheads="1"/>
          </p:cNvSpPr>
          <p:nvPr>
            <p:ph type="body" idx="1"/>
          </p:nvPr>
        </p:nvSpPr>
        <p:spPr/>
        <p:txBody>
          <a:bodyPr rIns="228600"/>
          <a:lstStyle/>
          <a:p>
            <a:pPr>
              <a:spcBef>
                <a:spcPct val="35000"/>
              </a:spcBef>
            </a:pPr>
            <a:r>
              <a:rPr lang="en-US" altLang="en-US" dirty="0"/>
              <a:t>Low-velocity injuries</a:t>
            </a:r>
          </a:p>
          <a:p>
            <a:pPr lvl="1">
              <a:spcBef>
                <a:spcPct val="35000"/>
              </a:spcBef>
            </a:pPr>
            <a:r>
              <a:rPr lang="en-US" altLang="en-US" dirty="0"/>
              <a:t>Also have capacity to damage organs</a:t>
            </a:r>
          </a:p>
          <a:p>
            <a:pPr lvl="1">
              <a:spcBef>
                <a:spcPct val="35000"/>
              </a:spcBef>
            </a:pPr>
            <a:r>
              <a:rPr lang="en-US" altLang="en-US" dirty="0"/>
              <a:t>Internal injury may not be apparent.</a:t>
            </a:r>
          </a:p>
          <a:p>
            <a:pPr lvl="1">
              <a:spcBef>
                <a:spcPct val="35000"/>
              </a:spcBef>
            </a:pPr>
            <a:r>
              <a:rPr lang="en-US" altLang="en-US" dirty="0"/>
              <a:t>If injury is at or below xiphoid process, assume it has affected the thoracic and peritoneal cavities</a:t>
            </a:r>
            <a:r>
              <a:rPr lang="en-US" altLang="en-US" dirty="0">
                <a:solidFill>
                  <a:srgbClr val="3C4743"/>
                </a:solidFil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nSpc>
                <a:spcPct val="85000"/>
              </a:lnSpc>
            </a:pPr>
            <a:r>
              <a:rPr lang="en-US" altLang="en-US" dirty="0"/>
              <a:t>Open Abdominal Injuries </a:t>
            </a:r>
            <a:r>
              <a:rPr lang="en-US" altLang="en-US" sz="2000" b="0" dirty="0"/>
              <a:t>(5 of 5)</a:t>
            </a:r>
          </a:p>
        </p:txBody>
      </p:sp>
      <p:sp>
        <p:nvSpPr>
          <p:cNvPr id="26627" name="Content Placeholder 2"/>
          <p:cNvSpPr>
            <a:spLocks noGrp="1"/>
          </p:cNvSpPr>
          <p:nvPr>
            <p:ph type="body" idx="1"/>
          </p:nvPr>
        </p:nvSpPr>
        <p:spPr/>
        <p:txBody>
          <a:bodyPr rIns="228600"/>
          <a:lstStyle/>
          <a:p>
            <a:pPr>
              <a:spcBef>
                <a:spcPct val="35000"/>
              </a:spcBef>
            </a:pPr>
            <a:r>
              <a:rPr lang="en-US" altLang="en-US" dirty="0"/>
              <a:t>Evisceration: bowel protrudes from peritoneum</a:t>
            </a:r>
          </a:p>
          <a:p>
            <a:pPr lvl="1">
              <a:spcBef>
                <a:spcPct val="35000"/>
              </a:spcBef>
            </a:pPr>
            <a:r>
              <a:rPr lang="en-US" altLang="en-US" dirty="0"/>
              <a:t>Can be painful and visually shocking</a:t>
            </a:r>
          </a:p>
          <a:p>
            <a:pPr lvl="1">
              <a:spcBef>
                <a:spcPct val="35000"/>
              </a:spcBef>
            </a:pPr>
            <a:r>
              <a:rPr lang="en-US" altLang="en-US" dirty="0"/>
              <a:t>Do not push down on abdomen.</a:t>
            </a:r>
          </a:p>
          <a:p>
            <a:pPr lvl="1">
              <a:spcBef>
                <a:spcPct val="35000"/>
              </a:spcBef>
            </a:pPr>
            <a:r>
              <a:rPr lang="en-US" altLang="en-US" dirty="0"/>
              <a:t>Only perform visual assessment.</a:t>
            </a:r>
          </a:p>
          <a:p>
            <a:pPr lvl="1">
              <a:spcBef>
                <a:spcPct val="35000"/>
              </a:spcBef>
            </a:pPr>
            <a:r>
              <a:rPr lang="en-US" altLang="en-US" dirty="0"/>
              <a:t>Cut clothing close to wound.</a:t>
            </a:r>
          </a:p>
          <a:p>
            <a:pPr lvl="1">
              <a:spcBef>
                <a:spcPct val="35000"/>
              </a:spcBef>
            </a:pPr>
            <a:r>
              <a:rPr lang="en-US" altLang="en-US" dirty="0"/>
              <a:t>Never pull on clothing stuck to or in the wound channel.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nSpc>
                <a:spcPct val="85000"/>
              </a:lnSpc>
            </a:pPr>
            <a:r>
              <a:rPr lang="en-US" altLang="en-US" dirty="0"/>
              <a:t>Hollow Organ Injuries </a:t>
            </a:r>
            <a:r>
              <a:rPr lang="en-US" altLang="en-US" sz="2000" b="0" dirty="0"/>
              <a:t>(1 of 2)</a:t>
            </a:r>
          </a:p>
        </p:txBody>
      </p:sp>
      <p:sp>
        <p:nvSpPr>
          <p:cNvPr id="28675" name="Content Placeholder 2"/>
          <p:cNvSpPr>
            <a:spLocks noGrp="1"/>
          </p:cNvSpPr>
          <p:nvPr>
            <p:ph type="body" idx="1"/>
          </p:nvPr>
        </p:nvSpPr>
        <p:spPr>
          <a:xfrm>
            <a:off x="925830" y="1490870"/>
            <a:ext cx="9386570" cy="4699047"/>
          </a:xfrm>
        </p:spPr>
        <p:txBody>
          <a:bodyPr rIns="228600"/>
          <a:lstStyle/>
          <a:p>
            <a:pPr>
              <a:spcBef>
                <a:spcPct val="35000"/>
              </a:spcBef>
            </a:pPr>
            <a:r>
              <a:rPr lang="en-US" altLang="en-US" dirty="0"/>
              <a:t>Often have delayed signs and symptoms</a:t>
            </a:r>
          </a:p>
          <a:p>
            <a:pPr>
              <a:spcBef>
                <a:spcPct val="35000"/>
              </a:spcBef>
            </a:pPr>
            <a:r>
              <a:rPr lang="en-US" altLang="en-US" dirty="0"/>
              <a:t>Spill contents into abdomen</a:t>
            </a:r>
          </a:p>
          <a:p>
            <a:pPr lvl="1">
              <a:spcBef>
                <a:spcPct val="35000"/>
              </a:spcBef>
            </a:pPr>
            <a:r>
              <a:rPr lang="en-US" altLang="en-US" dirty="0"/>
              <a:t>Infection develops, which can take hours or days.</a:t>
            </a:r>
          </a:p>
          <a:p>
            <a:pPr lvl="1">
              <a:spcBef>
                <a:spcPct val="35000"/>
              </a:spcBef>
            </a:pPr>
            <a:r>
              <a:rPr lang="en-US" altLang="en-US" dirty="0"/>
              <a:t>Stomach and intestines can leak highly toxic and acidic liquids into peritoneal cavity.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p:txBody>
          <a:bodyPr/>
          <a:lstStyle/>
          <a:p>
            <a:pPr>
              <a:lnSpc>
                <a:spcPct val="85000"/>
              </a:lnSpc>
            </a:pPr>
            <a:r>
              <a:rPr lang="en-US" altLang="en-US" dirty="0"/>
              <a:t>Hollow Organ Injuries </a:t>
            </a:r>
            <a:r>
              <a:rPr lang="en-US" altLang="en-US" sz="2000" b="0" dirty="0"/>
              <a:t>(2 of 2)</a:t>
            </a:r>
          </a:p>
        </p:txBody>
      </p:sp>
      <p:sp>
        <p:nvSpPr>
          <p:cNvPr id="29699" name="Rectangle 1027"/>
          <p:cNvSpPr>
            <a:spLocks noGrp="1" noChangeArrowheads="1"/>
          </p:cNvSpPr>
          <p:nvPr>
            <p:ph type="body" idx="1"/>
          </p:nvPr>
        </p:nvSpPr>
        <p:spPr/>
        <p:txBody>
          <a:bodyPr rIns="228600"/>
          <a:lstStyle/>
          <a:p>
            <a:pPr>
              <a:spcBef>
                <a:spcPct val="35000"/>
              </a:spcBef>
            </a:pPr>
            <a:r>
              <a:rPr lang="en-US" altLang="en-US" dirty="0"/>
              <a:t>Caused by blunt and penetrating trauma</a:t>
            </a:r>
          </a:p>
          <a:p>
            <a:pPr lvl="1">
              <a:spcBef>
                <a:spcPct val="35000"/>
              </a:spcBef>
            </a:pPr>
            <a:r>
              <a:rPr lang="en-US" altLang="en-US" dirty="0"/>
              <a:t>Blunt trauma causes organ to “</a:t>
            </a:r>
            <a:r>
              <a:rPr lang="en-US" altLang="ja-JP" dirty="0"/>
              <a:t>pop,</a:t>
            </a:r>
            <a:r>
              <a:rPr lang="en-US" altLang="en-US" dirty="0"/>
              <a:t>”</a:t>
            </a:r>
            <a:r>
              <a:rPr lang="en-US" altLang="ja-JP" dirty="0"/>
              <a:t> releasing fluids and air.</a:t>
            </a:r>
          </a:p>
          <a:p>
            <a:pPr lvl="1">
              <a:spcBef>
                <a:spcPct val="35000"/>
              </a:spcBef>
            </a:pPr>
            <a:r>
              <a:rPr lang="en-US" altLang="en-US" dirty="0"/>
              <a:t>Penetrating trauma causes direct injury.</a:t>
            </a:r>
          </a:p>
          <a:p>
            <a:pPr>
              <a:spcBef>
                <a:spcPct val="35000"/>
              </a:spcBef>
            </a:pPr>
            <a:r>
              <a:rPr lang="en-US" altLang="en-US" dirty="0"/>
              <a:t>Gallbladder and urinary bladder</a:t>
            </a:r>
          </a:p>
          <a:p>
            <a:pPr lvl="1">
              <a:spcBef>
                <a:spcPct val="35000"/>
              </a:spcBef>
            </a:pPr>
            <a:r>
              <a:rPr lang="en-US" altLang="en-US" dirty="0"/>
              <a:t>Contents are damaging.</a:t>
            </a:r>
          </a:p>
          <a:p>
            <a:pPr>
              <a:spcBef>
                <a:spcPct val="35000"/>
              </a:spcBef>
            </a:pPr>
            <a:r>
              <a:rPr lang="en-US" altLang="en-US" dirty="0"/>
              <a:t>Air in peritoneal cavity causes pain.</a:t>
            </a:r>
          </a:p>
          <a:p>
            <a:pPr lvl="1">
              <a:spcBef>
                <a:spcPct val="35000"/>
              </a:spcBef>
            </a:pPr>
            <a:r>
              <a:rPr lang="en-US" altLang="en-US" dirty="0"/>
              <a:t>Can cause ischemia and infarction</a:t>
            </a:r>
          </a:p>
          <a:p>
            <a:pPr>
              <a:lnSpc>
                <a:spcPct val="90000"/>
              </a:lnSpc>
            </a:pPr>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nSpc>
                <a:spcPct val="85000"/>
              </a:lnSpc>
            </a:pPr>
            <a:r>
              <a:rPr lang="en-US" altLang="en-US" dirty="0"/>
              <a:t>Solid Organ Injuries </a:t>
            </a:r>
            <a:r>
              <a:rPr lang="en-US" altLang="en-US" sz="2000" b="0" dirty="0"/>
              <a:t>(1 of 5)</a:t>
            </a:r>
          </a:p>
        </p:txBody>
      </p:sp>
      <p:sp>
        <p:nvSpPr>
          <p:cNvPr id="30723" name="Content Placeholder 2"/>
          <p:cNvSpPr>
            <a:spLocks noGrp="1"/>
          </p:cNvSpPr>
          <p:nvPr>
            <p:ph type="body" idx="1"/>
          </p:nvPr>
        </p:nvSpPr>
        <p:spPr/>
        <p:txBody>
          <a:bodyPr rIns="228600"/>
          <a:lstStyle/>
          <a:p>
            <a:pPr>
              <a:spcBef>
                <a:spcPct val="35000"/>
              </a:spcBef>
            </a:pPr>
            <a:r>
              <a:rPr lang="en-US" altLang="en-US" dirty="0"/>
              <a:t>Can bleed significantly and cause rapid blood loss</a:t>
            </a:r>
          </a:p>
          <a:p>
            <a:pPr lvl="1">
              <a:spcBef>
                <a:spcPct val="35000"/>
              </a:spcBef>
            </a:pPr>
            <a:r>
              <a:rPr lang="en-US" altLang="en-US" dirty="0"/>
              <a:t>Can be hard to identify from physical exam</a:t>
            </a:r>
          </a:p>
          <a:p>
            <a:pPr lvl="1">
              <a:spcBef>
                <a:spcPct val="35000"/>
              </a:spcBef>
            </a:pPr>
            <a:r>
              <a:rPr lang="en-US" altLang="en-US" dirty="0"/>
              <a:t>Slowly ooze blood into peritoneal cavity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nSpc>
                <a:spcPct val="85000"/>
              </a:lnSpc>
            </a:pPr>
            <a:r>
              <a:rPr lang="en-US" altLang="en-US" dirty="0"/>
              <a:t>Solid Organ Injuries </a:t>
            </a:r>
            <a:r>
              <a:rPr lang="en-US" altLang="en-US" sz="2000" b="0" dirty="0"/>
              <a:t>(2 of 5)</a:t>
            </a:r>
          </a:p>
        </p:txBody>
      </p:sp>
      <p:sp>
        <p:nvSpPr>
          <p:cNvPr id="31747" name="Content Placeholder 2"/>
          <p:cNvSpPr>
            <a:spLocks noGrp="1"/>
          </p:cNvSpPr>
          <p:nvPr>
            <p:ph type="body" idx="1"/>
          </p:nvPr>
        </p:nvSpPr>
        <p:spPr/>
        <p:txBody>
          <a:bodyPr rIns="228600"/>
          <a:lstStyle/>
          <a:p>
            <a:pPr>
              <a:spcBef>
                <a:spcPct val="35000"/>
              </a:spcBef>
            </a:pPr>
            <a:r>
              <a:rPr lang="en-US" altLang="en-US" dirty="0"/>
              <a:t>Liver is the largest organ in abdomen.</a:t>
            </a:r>
          </a:p>
          <a:p>
            <a:pPr lvl="1">
              <a:spcBef>
                <a:spcPct val="35000"/>
              </a:spcBef>
            </a:pPr>
            <a:r>
              <a:rPr lang="en-US" altLang="en-US" dirty="0"/>
              <a:t>Vascular and can lead to hypoperfusion</a:t>
            </a:r>
          </a:p>
          <a:p>
            <a:pPr lvl="2"/>
            <a:r>
              <a:rPr lang="en-US" altLang="en-US" sz="2000" dirty="0"/>
              <a:t>Often injured by fractured lower right rib or penetrating trauma</a:t>
            </a:r>
          </a:p>
          <a:p>
            <a:pPr lvl="2"/>
            <a:r>
              <a:rPr lang="en-US" altLang="en-US" sz="2000" dirty="0"/>
              <a:t>Referred pain to the right shoulder is a common finding with an injured liver.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26"/>
          <p:cNvSpPr>
            <a:spLocks noGrp="1" noChangeArrowheads="1"/>
          </p:cNvSpPr>
          <p:nvPr>
            <p:ph type="title"/>
          </p:nvPr>
        </p:nvSpPr>
        <p:spPr/>
        <p:txBody>
          <a:bodyPr/>
          <a:lstStyle/>
          <a:p>
            <a:pPr>
              <a:lnSpc>
                <a:spcPct val="85000"/>
              </a:lnSpc>
            </a:pPr>
            <a:r>
              <a:rPr lang="en-US" altLang="en-US" dirty="0"/>
              <a:t>Solid Organ Injuries </a:t>
            </a:r>
            <a:r>
              <a:rPr lang="en-US" altLang="en-US" sz="2000" b="0" dirty="0"/>
              <a:t>(3 of 5)</a:t>
            </a:r>
          </a:p>
        </p:txBody>
      </p:sp>
      <p:sp>
        <p:nvSpPr>
          <p:cNvPr id="32771" name="Rectangle 1027"/>
          <p:cNvSpPr>
            <a:spLocks noGrp="1" noChangeArrowheads="1"/>
          </p:cNvSpPr>
          <p:nvPr>
            <p:ph type="body" idx="1"/>
          </p:nvPr>
        </p:nvSpPr>
        <p:spPr/>
        <p:txBody>
          <a:bodyPr rIns="228600"/>
          <a:lstStyle/>
          <a:p>
            <a:pPr>
              <a:spcBef>
                <a:spcPct val="35000"/>
              </a:spcBef>
            </a:pPr>
            <a:r>
              <a:rPr lang="en-US" altLang="en-US" dirty="0"/>
              <a:t>Spleen and pancreas</a:t>
            </a:r>
          </a:p>
          <a:p>
            <a:pPr lvl="1">
              <a:spcBef>
                <a:spcPct val="35000"/>
              </a:spcBef>
            </a:pPr>
            <a:r>
              <a:rPr lang="en-US" altLang="en-US" dirty="0"/>
              <a:t>Vascular and prone to heavy bleeding</a:t>
            </a:r>
          </a:p>
          <a:p>
            <a:pPr lvl="1">
              <a:spcBef>
                <a:spcPct val="35000"/>
              </a:spcBef>
            </a:pPr>
            <a:r>
              <a:rPr lang="en-US" altLang="en-US" dirty="0"/>
              <a:t>Spleen is often injured. </a:t>
            </a:r>
          </a:p>
          <a:p>
            <a:pPr lvl="2">
              <a:spcBef>
                <a:spcPts val="800"/>
              </a:spcBef>
            </a:pPr>
            <a:r>
              <a:rPr lang="en-US" altLang="en-US" sz="2000" dirty="0"/>
              <a:t>Motor vehicle collisions</a:t>
            </a:r>
          </a:p>
          <a:p>
            <a:pPr lvl="2">
              <a:spcBef>
                <a:spcPts val="800"/>
              </a:spcBef>
            </a:pPr>
            <a:r>
              <a:rPr lang="en-US" altLang="en-US" sz="2000" dirty="0"/>
              <a:t>Steering wheel trauma</a:t>
            </a:r>
          </a:p>
          <a:p>
            <a:pPr lvl="2">
              <a:spcBef>
                <a:spcPts val="800"/>
              </a:spcBef>
            </a:pPr>
            <a:r>
              <a:rPr lang="en-US" altLang="en-US" sz="2000" dirty="0"/>
              <a:t>Falls from heights </a:t>
            </a:r>
          </a:p>
          <a:p>
            <a:pPr lvl="2">
              <a:spcBef>
                <a:spcPts val="800"/>
              </a:spcBef>
            </a:pPr>
            <a:r>
              <a:rPr lang="en-US" altLang="en-US" sz="2000" dirty="0"/>
              <a:t>Bicycle and motorcycle accidents involving handlebars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nSpc>
                <a:spcPct val="85000"/>
              </a:lnSpc>
            </a:pPr>
            <a:r>
              <a:rPr lang="en-US" altLang="en-US" dirty="0"/>
              <a:t>Solid Organ Injuries </a:t>
            </a:r>
            <a:r>
              <a:rPr lang="en-US" altLang="en-US" sz="2000" b="0" dirty="0"/>
              <a:t>(4 of 5)</a:t>
            </a:r>
          </a:p>
        </p:txBody>
      </p:sp>
      <p:sp>
        <p:nvSpPr>
          <p:cNvPr id="33795" name="Rectangle 3"/>
          <p:cNvSpPr>
            <a:spLocks noGrp="1" noChangeArrowheads="1"/>
          </p:cNvSpPr>
          <p:nvPr>
            <p:ph type="body" idx="1"/>
          </p:nvPr>
        </p:nvSpPr>
        <p:spPr/>
        <p:txBody>
          <a:bodyPr rIns="228600"/>
          <a:lstStyle/>
          <a:p>
            <a:pPr>
              <a:spcBef>
                <a:spcPct val="35000"/>
              </a:spcBef>
            </a:pPr>
            <a:r>
              <a:rPr lang="en-US" altLang="en-US" dirty="0"/>
              <a:t>Diaphragm </a:t>
            </a:r>
          </a:p>
          <a:p>
            <a:pPr lvl="1">
              <a:spcBef>
                <a:spcPct val="35000"/>
              </a:spcBef>
            </a:pPr>
            <a:r>
              <a:rPr lang="en-US" altLang="en-US" dirty="0"/>
              <a:t>When penetrated or ruptured, loops of bowels invade thoracic cavity.</a:t>
            </a:r>
          </a:p>
          <a:p>
            <a:pPr lvl="2">
              <a:spcBef>
                <a:spcPts val="600"/>
              </a:spcBef>
            </a:pPr>
            <a:r>
              <a:rPr lang="en-US" altLang="en-US" sz="2000" dirty="0"/>
              <a:t>Patient may exhibit dyspnea.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nSpc>
                <a:spcPct val="85000"/>
              </a:lnSpc>
            </a:pPr>
            <a:r>
              <a:rPr lang="en-US" altLang="en-US" dirty="0"/>
              <a:t>Solid Organ Injuries </a:t>
            </a:r>
            <a:r>
              <a:rPr lang="en-US" altLang="en-US" sz="2000" b="0" dirty="0"/>
              <a:t>(5 of 5)</a:t>
            </a:r>
          </a:p>
        </p:txBody>
      </p:sp>
      <p:sp>
        <p:nvSpPr>
          <p:cNvPr id="34819" name="Rectangle 3"/>
          <p:cNvSpPr>
            <a:spLocks noGrp="1" noChangeArrowheads="1"/>
          </p:cNvSpPr>
          <p:nvPr>
            <p:ph type="body" idx="1"/>
          </p:nvPr>
        </p:nvSpPr>
        <p:spPr>
          <a:xfrm>
            <a:off x="925830" y="1490870"/>
            <a:ext cx="9246870" cy="4699047"/>
          </a:xfrm>
        </p:spPr>
        <p:txBody>
          <a:bodyPr rIns="228600"/>
          <a:lstStyle/>
          <a:p>
            <a:pPr>
              <a:spcBef>
                <a:spcPct val="35000"/>
              </a:spcBef>
            </a:pPr>
            <a:r>
              <a:rPr lang="en-US" altLang="en-US" dirty="0"/>
              <a:t>Kidneys</a:t>
            </a:r>
          </a:p>
          <a:p>
            <a:pPr lvl="1">
              <a:spcBef>
                <a:spcPct val="35000"/>
              </a:spcBef>
            </a:pPr>
            <a:r>
              <a:rPr lang="en-US" altLang="en-US" dirty="0"/>
              <a:t>Can cause significant blood loss</a:t>
            </a:r>
          </a:p>
          <a:p>
            <a:pPr lvl="1">
              <a:spcBef>
                <a:spcPct val="35000"/>
              </a:spcBef>
            </a:pPr>
            <a:r>
              <a:rPr lang="en-US" altLang="en-US" dirty="0"/>
              <a:t>Common finding is blood in urine. </a:t>
            </a:r>
          </a:p>
          <a:p>
            <a:pPr lvl="1">
              <a:spcBef>
                <a:spcPct val="35000"/>
              </a:spcBef>
            </a:pPr>
            <a:r>
              <a:rPr lang="en-US" altLang="en-US" dirty="0"/>
              <a:t>Blood visible on urinary meatus indicates significant trauma to genitourinary system.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(2 of 3)</a:t>
            </a:r>
          </a:p>
        </p:txBody>
      </p:sp>
      <p:sp>
        <p:nvSpPr>
          <p:cNvPr id="5123" name="Rectangle 3"/>
          <p:cNvSpPr>
            <a:spLocks noGrp="1" noChangeArrowheads="1"/>
          </p:cNvSpPr>
          <p:nvPr>
            <p:ph type="body" idx="1"/>
          </p:nvPr>
        </p:nvSpPr>
        <p:spPr/>
        <p:txBody>
          <a:bodyPr rIns="228600"/>
          <a:lstStyle/>
          <a:p>
            <a:pPr eaLnBrk="1" hangingPunct="1">
              <a:spcBef>
                <a:spcPct val="35000"/>
              </a:spcBef>
              <a:buFontTx/>
              <a:buNone/>
            </a:pPr>
            <a:r>
              <a:rPr lang="en-US" altLang="en-US" b="1" dirty="0"/>
              <a:t>Abdominal and Genitourinary Trauma</a:t>
            </a:r>
          </a:p>
          <a:p>
            <a:pPr eaLnBrk="1" hangingPunct="1">
              <a:spcBef>
                <a:spcPct val="35000"/>
              </a:spcBef>
            </a:pPr>
            <a:r>
              <a:rPr lang="en-US" altLang="en-US" dirty="0"/>
              <a:t>Recognition and management of</a:t>
            </a:r>
          </a:p>
          <a:p>
            <a:pPr lvl="1" eaLnBrk="1" hangingPunct="1">
              <a:spcBef>
                <a:spcPct val="35000"/>
              </a:spcBef>
            </a:pPr>
            <a:r>
              <a:rPr lang="en-US" altLang="en-US" dirty="0"/>
              <a:t>Blunt versus penetrating mechanisms</a:t>
            </a:r>
          </a:p>
          <a:p>
            <a:pPr lvl="1" eaLnBrk="1" hangingPunct="1">
              <a:spcBef>
                <a:spcPct val="35000"/>
              </a:spcBef>
            </a:pPr>
            <a:r>
              <a:rPr lang="en-US" altLang="en-US" dirty="0"/>
              <a:t>Evisceration</a:t>
            </a:r>
          </a:p>
          <a:p>
            <a:pPr lvl="1" eaLnBrk="1" hangingPunct="1">
              <a:spcBef>
                <a:spcPct val="35000"/>
              </a:spcBef>
            </a:pPr>
            <a:r>
              <a:rPr lang="en-US" altLang="en-US" dirty="0"/>
              <a:t>Impaled object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nSpc>
                <a:spcPct val="85000"/>
              </a:lnSpc>
            </a:pPr>
            <a:r>
              <a:rPr lang="en-US" altLang="en-US" dirty="0"/>
              <a:t>Patient Assessment of Abdominal Injuries</a:t>
            </a:r>
            <a:endParaRPr lang="en-US" altLang="en-US" sz="2800" b="0" dirty="0"/>
          </a:p>
        </p:txBody>
      </p:sp>
      <p:sp>
        <p:nvSpPr>
          <p:cNvPr id="35843" name="Content Placeholder 2"/>
          <p:cNvSpPr>
            <a:spLocks noGrp="1"/>
          </p:cNvSpPr>
          <p:nvPr>
            <p:ph type="body" idx="1"/>
          </p:nvPr>
        </p:nvSpPr>
        <p:spPr/>
        <p:txBody>
          <a:bodyPr rIns="228600"/>
          <a:lstStyle/>
          <a:p>
            <a:pPr>
              <a:spcBef>
                <a:spcPct val="35000"/>
              </a:spcBef>
            </a:pPr>
            <a:r>
              <a:rPr lang="en-US" altLang="en-US" dirty="0"/>
              <a:t>Assessment of abdominal injuries is difficult.</a:t>
            </a:r>
          </a:p>
          <a:p>
            <a:pPr lvl="1">
              <a:spcBef>
                <a:spcPct val="35000"/>
              </a:spcBef>
            </a:pPr>
            <a:r>
              <a:rPr lang="en-US" altLang="en-US" dirty="0"/>
              <a:t>Causes of injury may be apparent but resulting tissue damage may not be.</a:t>
            </a:r>
          </a:p>
          <a:p>
            <a:pPr lvl="1">
              <a:spcBef>
                <a:spcPct val="35000"/>
              </a:spcBef>
            </a:pPr>
            <a:r>
              <a:rPr lang="en-US" altLang="en-US" dirty="0"/>
              <a:t>Patient may be overwhelmed with more painful injuries.</a:t>
            </a:r>
          </a:p>
          <a:p>
            <a:pPr lvl="1">
              <a:spcBef>
                <a:spcPct val="35000"/>
              </a:spcBef>
            </a:pPr>
            <a:r>
              <a:rPr lang="en-US" altLang="en-US" dirty="0"/>
              <a:t>Some injuries develop and worsen over time</a:t>
            </a:r>
            <a:r>
              <a:rPr lang="en-US" altLang="en-US" dirty="0">
                <a:solidFill>
                  <a:srgbClr val="3C4743"/>
                </a:solidFil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nSpc>
                <a:spcPct val="85000"/>
              </a:lnSpc>
            </a:pPr>
            <a:r>
              <a:rPr lang="en-US" altLang="en-US" dirty="0"/>
              <a:t>Scene Size-up </a:t>
            </a:r>
            <a:r>
              <a:rPr lang="en-US" altLang="en-US" sz="2000" b="0" dirty="0"/>
              <a:t>(1 of 2)</a:t>
            </a:r>
          </a:p>
        </p:txBody>
      </p:sp>
      <p:sp>
        <p:nvSpPr>
          <p:cNvPr id="36867" name="Content Placeholder 2"/>
          <p:cNvSpPr>
            <a:spLocks noGrp="1"/>
          </p:cNvSpPr>
          <p:nvPr>
            <p:ph type="body" idx="1"/>
          </p:nvPr>
        </p:nvSpPr>
        <p:spPr/>
        <p:txBody>
          <a:bodyPr rIns="228600"/>
          <a:lstStyle/>
          <a:p>
            <a:pPr>
              <a:spcBef>
                <a:spcPct val="35000"/>
              </a:spcBef>
            </a:pPr>
            <a:r>
              <a:rPr lang="en-US" altLang="en-US" dirty="0"/>
              <a:t>Scene size-up</a:t>
            </a:r>
          </a:p>
          <a:p>
            <a:pPr lvl="1">
              <a:spcBef>
                <a:spcPct val="35000"/>
              </a:spcBef>
            </a:pPr>
            <a:r>
              <a:rPr lang="en-US" altLang="en-US" dirty="0"/>
              <a:t>Standard precautions of gloves and eye protection should be a minimum.</a:t>
            </a:r>
          </a:p>
          <a:p>
            <a:pPr lvl="1">
              <a:spcBef>
                <a:spcPct val="35000"/>
              </a:spcBef>
            </a:pPr>
            <a:r>
              <a:rPr lang="en-US" altLang="en-US" dirty="0"/>
              <a:t>Be sure scene is safe for you.</a:t>
            </a:r>
          </a:p>
          <a:p>
            <a:pPr lvl="1">
              <a:spcBef>
                <a:spcPct val="35000"/>
              </a:spcBef>
            </a:pPr>
            <a:r>
              <a:rPr lang="en-US" altLang="en-US" dirty="0"/>
              <a:t>Call for additional resources early if needed.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p:txBody>
          <a:bodyPr/>
          <a:lstStyle/>
          <a:p>
            <a:pPr>
              <a:lnSpc>
                <a:spcPct val="85000"/>
              </a:lnSpc>
            </a:pPr>
            <a:r>
              <a:rPr lang="en-US" altLang="en-US" dirty="0"/>
              <a:t>Scene Size-up </a:t>
            </a:r>
            <a:r>
              <a:rPr lang="en-US" altLang="en-US" sz="2000" b="0" dirty="0"/>
              <a:t>(2 of 2)</a:t>
            </a:r>
          </a:p>
        </p:txBody>
      </p:sp>
      <p:sp>
        <p:nvSpPr>
          <p:cNvPr id="37891" name="Rectangle 1027"/>
          <p:cNvSpPr>
            <a:spLocks noGrp="1" noChangeArrowheads="1"/>
          </p:cNvSpPr>
          <p:nvPr>
            <p:ph type="body" idx="1"/>
          </p:nvPr>
        </p:nvSpPr>
        <p:spPr/>
        <p:txBody>
          <a:bodyPr rIns="228600"/>
          <a:lstStyle/>
          <a:p>
            <a:pPr>
              <a:spcBef>
                <a:spcPct val="35000"/>
              </a:spcBef>
            </a:pPr>
            <a:r>
              <a:rPr lang="en-US" altLang="en-US" dirty="0"/>
              <a:t>Mechanism of injury/nature of illness</a:t>
            </a:r>
          </a:p>
          <a:p>
            <a:pPr lvl="1">
              <a:spcBef>
                <a:spcPct val="35000"/>
              </a:spcBef>
            </a:pPr>
            <a:r>
              <a:rPr lang="en-US" altLang="en-US" dirty="0"/>
              <a:t>Observe the scene for early indicators of MOI.</a:t>
            </a:r>
          </a:p>
          <a:p>
            <a:pPr lvl="1">
              <a:spcBef>
                <a:spcPct val="35000"/>
              </a:spcBef>
            </a:pPr>
            <a:r>
              <a:rPr lang="en-US" altLang="en-US" dirty="0"/>
              <a:t>Consider early spinal precautions.</a:t>
            </a:r>
          </a:p>
          <a:p>
            <a:pPr lvl="1">
              <a:spcBef>
                <a:spcPct val="35000"/>
              </a:spcBef>
            </a:pPr>
            <a:r>
              <a:rPr lang="en-US" altLang="en-US" dirty="0"/>
              <a:t>Consider all of the injuries the MOI could have produced.</a:t>
            </a:r>
          </a:p>
          <a:p>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a:lnSpc>
                <a:spcPct val="85000"/>
              </a:lnSpc>
            </a:pPr>
            <a:r>
              <a:rPr lang="en-US" altLang="en-US" dirty="0"/>
              <a:t>Primary Assessment </a:t>
            </a:r>
            <a:r>
              <a:rPr lang="en-US" altLang="en-US" sz="2000" b="0" dirty="0"/>
              <a:t>(1 of 2)</a:t>
            </a:r>
          </a:p>
        </p:txBody>
      </p:sp>
      <p:sp>
        <p:nvSpPr>
          <p:cNvPr id="38915" name="Content Placeholder 2"/>
          <p:cNvSpPr>
            <a:spLocks noGrp="1"/>
          </p:cNvSpPr>
          <p:nvPr>
            <p:ph type="body" idx="1"/>
          </p:nvPr>
        </p:nvSpPr>
        <p:spPr/>
        <p:txBody>
          <a:bodyPr rIns="228600"/>
          <a:lstStyle/>
          <a:p>
            <a:pPr>
              <a:spcBef>
                <a:spcPct val="35000"/>
              </a:spcBef>
            </a:pPr>
            <a:r>
              <a:rPr lang="en-US" altLang="en-US" dirty="0"/>
              <a:t>Quickly form a general impression and note the patient’s level of consciousness.</a:t>
            </a:r>
          </a:p>
          <a:p>
            <a:pPr>
              <a:spcBef>
                <a:spcPct val="35000"/>
              </a:spcBef>
            </a:pPr>
            <a:r>
              <a:rPr lang="en-US" altLang="en-US" dirty="0"/>
              <a:t>Severe external hemorrhage must be addressed before airway or breathing.</a:t>
            </a:r>
          </a:p>
          <a:p>
            <a:pPr>
              <a:spcBef>
                <a:spcPct val="35000"/>
              </a:spcBef>
            </a:pPr>
            <a:r>
              <a:rPr lang="en-US" altLang="en-US" dirty="0"/>
              <a:t>Ensure that the patient has a patent airway.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26"/>
          <p:cNvSpPr>
            <a:spLocks noGrp="1" noChangeArrowheads="1"/>
          </p:cNvSpPr>
          <p:nvPr>
            <p:ph type="title"/>
          </p:nvPr>
        </p:nvSpPr>
        <p:spPr/>
        <p:txBody>
          <a:bodyPr/>
          <a:lstStyle/>
          <a:p>
            <a:pPr>
              <a:lnSpc>
                <a:spcPct val="85000"/>
              </a:lnSpc>
            </a:pPr>
            <a:r>
              <a:rPr lang="en-US" altLang="en-US" dirty="0"/>
              <a:t>Primary Assessment </a:t>
            </a:r>
            <a:r>
              <a:rPr lang="en-US" altLang="en-US" sz="2000" b="0" dirty="0"/>
              <a:t>(2 of 2)</a:t>
            </a:r>
          </a:p>
        </p:txBody>
      </p:sp>
      <p:sp>
        <p:nvSpPr>
          <p:cNvPr id="39939" name="Rectangle 1027"/>
          <p:cNvSpPr>
            <a:spLocks noGrp="1" noChangeArrowheads="1"/>
          </p:cNvSpPr>
          <p:nvPr>
            <p:ph type="body" idx="1"/>
          </p:nvPr>
        </p:nvSpPr>
        <p:spPr/>
        <p:txBody>
          <a:bodyPr rIns="228600"/>
          <a:lstStyle/>
          <a:p>
            <a:pPr>
              <a:spcBef>
                <a:spcPct val="35000"/>
              </a:spcBef>
            </a:pPr>
            <a:r>
              <a:rPr lang="en-US" altLang="en-US" dirty="0"/>
              <a:t>Circulation </a:t>
            </a:r>
          </a:p>
          <a:p>
            <a:pPr lvl="1">
              <a:spcBef>
                <a:spcPct val="35000"/>
              </a:spcBef>
            </a:pPr>
            <a:r>
              <a:rPr lang="en-US" altLang="en-US" dirty="0"/>
              <a:t>Treat signs and symptoms of shock aggressively.</a:t>
            </a:r>
          </a:p>
          <a:p>
            <a:pPr>
              <a:spcBef>
                <a:spcPct val="35000"/>
              </a:spcBef>
            </a:pPr>
            <a:r>
              <a:rPr lang="en-US" altLang="en-US" dirty="0"/>
              <a:t>Transport decision</a:t>
            </a:r>
          </a:p>
          <a:p>
            <a:pPr lvl="1">
              <a:spcBef>
                <a:spcPct val="35000"/>
              </a:spcBef>
            </a:pPr>
            <a:r>
              <a:rPr lang="en-US" altLang="en-US" dirty="0"/>
              <a:t>Patients with abdominal injuries should be evaluated at the highest level of trauma center available.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a:lnSpc>
                <a:spcPct val="85000"/>
              </a:lnSpc>
            </a:pPr>
            <a:r>
              <a:rPr lang="en-US" altLang="en-US" dirty="0"/>
              <a:t>History Taking </a:t>
            </a:r>
            <a:r>
              <a:rPr lang="en-US" altLang="en-US" sz="2000" b="0" dirty="0"/>
              <a:t>(1 of 2)</a:t>
            </a:r>
          </a:p>
        </p:txBody>
      </p:sp>
      <p:sp>
        <p:nvSpPr>
          <p:cNvPr id="44035" name="Content Placeholder 2"/>
          <p:cNvSpPr>
            <a:spLocks noGrp="1"/>
          </p:cNvSpPr>
          <p:nvPr>
            <p:ph type="body" idx="1"/>
          </p:nvPr>
        </p:nvSpPr>
        <p:spPr/>
        <p:txBody>
          <a:bodyPr rIns="228600"/>
          <a:lstStyle/>
          <a:p>
            <a:pPr>
              <a:spcBef>
                <a:spcPct val="35000"/>
              </a:spcBef>
            </a:pPr>
            <a:r>
              <a:rPr lang="en-US" altLang="en-US" dirty="0"/>
              <a:t>Investigate chief complaint and MOI</a:t>
            </a:r>
          </a:p>
          <a:p>
            <a:pPr lvl="1">
              <a:spcBef>
                <a:spcPct val="35000"/>
              </a:spcBef>
            </a:pPr>
            <a:r>
              <a:rPr lang="en-US" altLang="en-US" dirty="0"/>
              <a:t>Identify signs, symptoms, and pertinent negatives.</a:t>
            </a:r>
          </a:p>
          <a:p>
            <a:pPr lvl="1">
              <a:spcBef>
                <a:spcPct val="35000"/>
              </a:spcBef>
            </a:pPr>
            <a:r>
              <a:rPr lang="en-US" altLang="en-US" dirty="0"/>
              <a:t>Movement of body or abdominal organs irritates peritoneum, causing pain.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nSpc>
                <a:spcPct val="85000"/>
              </a:lnSpc>
            </a:pPr>
            <a:r>
              <a:rPr lang="en-US" altLang="en-US" dirty="0"/>
              <a:t>History Taking </a:t>
            </a:r>
            <a:r>
              <a:rPr lang="en-US" altLang="en-US" sz="2000" b="0" dirty="0"/>
              <a:t>(2 of 2)</a:t>
            </a:r>
          </a:p>
        </p:txBody>
      </p:sp>
      <p:sp>
        <p:nvSpPr>
          <p:cNvPr id="45059" name="Rectangle 3"/>
          <p:cNvSpPr>
            <a:spLocks noGrp="1" noChangeArrowheads="1"/>
          </p:cNvSpPr>
          <p:nvPr>
            <p:ph type="body" idx="1"/>
          </p:nvPr>
        </p:nvSpPr>
        <p:spPr/>
        <p:txBody>
          <a:bodyPr rIns="228600"/>
          <a:lstStyle/>
          <a:p>
            <a:pPr>
              <a:spcBef>
                <a:spcPct val="35000"/>
              </a:spcBef>
            </a:pPr>
            <a:r>
              <a:rPr lang="en-US" altLang="en-US" dirty="0"/>
              <a:t>SAMPLE history</a:t>
            </a:r>
          </a:p>
          <a:p>
            <a:pPr lvl="1">
              <a:spcBef>
                <a:spcPct val="35000"/>
              </a:spcBef>
            </a:pPr>
            <a:r>
              <a:rPr lang="en-US" altLang="en-US" dirty="0"/>
              <a:t>Use OPQRST to help explain injury.</a:t>
            </a:r>
          </a:p>
          <a:p>
            <a:pPr lvl="1">
              <a:spcBef>
                <a:spcPct val="35000"/>
              </a:spcBef>
            </a:pPr>
            <a:r>
              <a:rPr lang="en-US" altLang="en-US" dirty="0"/>
              <a:t>Ask if there is nausea, vomiting, or diarrhea.</a:t>
            </a:r>
          </a:p>
          <a:p>
            <a:pPr lvl="1">
              <a:spcBef>
                <a:spcPct val="35000"/>
              </a:spcBef>
            </a:pPr>
            <a:r>
              <a:rPr lang="en-US" altLang="en-US" dirty="0"/>
              <a:t>Ask about appearance of any bowel movements and urinary output.</a:t>
            </a:r>
          </a:p>
          <a:p>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a:lnSpc>
                <a:spcPct val="85000"/>
              </a:lnSpc>
            </a:pPr>
            <a:r>
              <a:rPr lang="en-US" altLang="en-US" dirty="0"/>
              <a:t>Secondary Assessment </a:t>
            </a:r>
            <a:r>
              <a:rPr lang="en-US" altLang="en-US" sz="2000" b="0" dirty="0"/>
              <a:t>(1 of 5)</a:t>
            </a:r>
          </a:p>
        </p:txBody>
      </p:sp>
      <p:sp>
        <p:nvSpPr>
          <p:cNvPr id="46083" name="Content Placeholder 2"/>
          <p:cNvSpPr>
            <a:spLocks noGrp="1"/>
          </p:cNvSpPr>
          <p:nvPr>
            <p:ph type="body" idx="1"/>
          </p:nvPr>
        </p:nvSpPr>
        <p:spPr/>
        <p:txBody>
          <a:bodyPr rIns="228600"/>
          <a:lstStyle/>
          <a:p>
            <a:pPr>
              <a:spcBef>
                <a:spcPct val="35000"/>
              </a:spcBef>
            </a:pPr>
            <a:r>
              <a:rPr lang="en-US" altLang="en-US" dirty="0"/>
              <a:t>May not have time to perform in the field</a:t>
            </a:r>
          </a:p>
          <a:p>
            <a:pPr>
              <a:spcBef>
                <a:spcPct val="35000"/>
              </a:spcBef>
            </a:pPr>
            <a:r>
              <a:rPr lang="en-US" altLang="en-US" dirty="0"/>
              <a:t>Physical examinations</a:t>
            </a:r>
          </a:p>
          <a:p>
            <a:pPr lvl="1">
              <a:spcBef>
                <a:spcPct val="35000"/>
              </a:spcBef>
            </a:pPr>
            <a:r>
              <a:rPr lang="en-US" altLang="en-US" dirty="0"/>
              <a:t>Inspect for bleeding.</a:t>
            </a:r>
          </a:p>
          <a:p>
            <a:pPr lvl="1">
              <a:spcBef>
                <a:spcPct val="35000"/>
              </a:spcBef>
            </a:pPr>
            <a:r>
              <a:rPr lang="en-US" altLang="en-US" dirty="0"/>
              <a:t>Remove or loosen clothes to expose injuries.</a:t>
            </a:r>
          </a:p>
          <a:p>
            <a:pPr lvl="1">
              <a:spcBef>
                <a:spcPct val="35000"/>
              </a:spcBef>
            </a:pPr>
            <a:r>
              <a:rPr lang="en-US" altLang="en-US" dirty="0"/>
              <a:t>Patient should remain in position of comfort.</a:t>
            </a:r>
          </a:p>
          <a:p>
            <a:pPr lvl="1">
              <a:spcBef>
                <a:spcPct val="35000"/>
              </a:spcBef>
            </a:pPr>
            <a:r>
              <a:rPr lang="en-US" altLang="en-US" dirty="0"/>
              <a:t>Examine entire abdomen.</a:t>
            </a:r>
          </a:p>
          <a:p>
            <a:pPr lvl="2">
              <a:buFontTx/>
              <a:buNone/>
            </a:pPr>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nSpc>
                <a:spcPct val="85000"/>
              </a:lnSpc>
            </a:pPr>
            <a:r>
              <a:rPr lang="en-US" altLang="en-US" dirty="0"/>
              <a:t>Secondary Assessment </a:t>
            </a:r>
            <a:r>
              <a:rPr lang="en-US" altLang="en-US" sz="2000" b="0" dirty="0"/>
              <a:t>(2 of 5)</a:t>
            </a:r>
          </a:p>
        </p:txBody>
      </p:sp>
      <p:sp>
        <p:nvSpPr>
          <p:cNvPr id="47107" name="Rectangle 3"/>
          <p:cNvSpPr>
            <a:spLocks noGrp="1" noChangeArrowheads="1"/>
          </p:cNvSpPr>
          <p:nvPr>
            <p:ph type="body" idx="1"/>
          </p:nvPr>
        </p:nvSpPr>
        <p:spPr/>
        <p:txBody>
          <a:bodyPr rIns="228600"/>
          <a:lstStyle/>
          <a:p>
            <a:pPr>
              <a:spcBef>
                <a:spcPct val="35000"/>
              </a:spcBef>
            </a:pPr>
            <a:r>
              <a:rPr lang="en-US" altLang="en-US" dirty="0"/>
              <a:t>Physical examinations (cont’d)</a:t>
            </a:r>
          </a:p>
          <a:p>
            <a:pPr lvl="1">
              <a:spcBef>
                <a:spcPct val="35000"/>
              </a:spcBef>
            </a:pPr>
            <a:r>
              <a:rPr lang="en-US" altLang="en-US" dirty="0"/>
              <a:t>Use DCAP-BTLS.</a:t>
            </a:r>
          </a:p>
          <a:p>
            <a:pPr lvl="2">
              <a:spcBef>
                <a:spcPts val="600"/>
              </a:spcBef>
            </a:pPr>
            <a:r>
              <a:rPr lang="en-US" altLang="en-US" sz="2000" dirty="0"/>
              <a:t>Inspect and palpate for deformities.</a:t>
            </a:r>
          </a:p>
          <a:p>
            <a:pPr lvl="2">
              <a:spcBef>
                <a:spcPts val="600"/>
              </a:spcBef>
            </a:pPr>
            <a:r>
              <a:rPr lang="en-US" altLang="en-US" sz="2000" dirty="0"/>
              <a:t>Look for presence of contusions, abrasions, puncture wounds, penetrating injuries, burns.</a:t>
            </a:r>
          </a:p>
          <a:p>
            <a:pPr lvl="2">
              <a:spcBef>
                <a:spcPts val="600"/>
              </a:spcBef>
            </a:pPr>
            <a:r>
              <a:rPr lang="en-US" altLang="en-US" sz="2000" dirty="0"/>
              <a:t>Palpate for tenderness and attempt to localize to specific quadrant of abdomen.</a:t>
            </a:r>
          </a:p>
          <a:p>
            <a:pPr lvl="2">
              <a:spcBef>
                <a:spcPts val="600"/>
              </a:spcBef>
            </a:pPr>
            <a:r>
              <a:rPr lang="en-US" altLang="en-US" sz="2000" dirty="0"/>
              <a:t>Swelling may indicate significant intra-abdominal injury.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nSpc>
                <a:spcPct val="85000"/>
              </a:lnSpc>
            </a:pPr>
            <a:r>
              <a:rPr lang="en-US" altLang="en-US" dirty="0"/>
              <a:t>Secondary Assessment </a:t>
            </a:r>
            <a:r>
              <a:rPr lang="en-US" altLang="en-US" sz="2000" b="0" dirty="0"/>
              <a:t>(3 of 5)</a:t>
            </a:r>
          </a:p>
        </p:txBody>
      </p:sp>
      <p:sp>
        <p:nvSpPr>
          <p:cNvPr id="48131" name="Rectangle 3"/>
          <p:cNvSpPr>
            <a:spLocks noGrp="1" noChangeArrowheads="1"/>
          </p:cNvSpPr>
          <p:nvPr>
            <p:ph type="body" idx="1"/>
          </p:nvPr>
        </p:nvSpPr>
        <p:spPr/>
        <p:txBody>
          <a:bodyPr rIns="228600"/>
          <a:lstStyle/>
          <a:p>
            <a:pPr>
              <a:spcBef>
                <a:spcPct val="35000"/>
              </a:spcBef>
            </a:pPr>
            <a:r>
              <a:rPr lang="en-US" altLang="en-US" dirty="0"/>
              <a:t>Physical examinations (cont’d)</a:t>
            </a:r>
          </a:p>
          <a:p>
            <a:pPr lvl="1">
              <a:spcBef>
                <a:spcPct val="35000"/>
              </a:spcBef>
            </a:pPr>
            <a:r>
              <a:rPr lang="en-US" altLang="en-US" dirty="0"/>
              <a:t>Palpate the quadrant farthest away from quadrant exhibiting signs of injury and pain.</a:t>
            </a:r>
          </a:p>
          <a:p>
            <a:pPr lvl="2"/>
            <a:r>
              <a:rPr lang="en-US" altLang="en-US" sz="2000" dirty="0"/>
              <a:t>Allows you to investigate possibility of radiation of pain</a:t>
            </a:r>
          </a:p>
          <a:p>
            <a:pPr lvl="1">
              <a:spcBef>
                <a:spcPct val="35000"/>
              </a:spcBef>
            </a:pPr>
            <a:r>
              <a:rPr lang="en-US" altLang="en-US" dirty="0"/>
              <a:t>Perform full-body scan to identify injuries.</a:t>
            </a:r>
          </a:p>
          <a:p>
            <a:pPr lvl="2">
              <a:spcBef>
                <a:spcPts val="600"/>
              </a:spcBef>
            </a:pPr>
            <a:r>
              <a:rPr lang="en-US" altLang="en-US" sz="2000" dirty="0"/>
              <a:t>If you find life threat, stop and treat it.</a:t>
            </a:r>
          </a:p>
          <a:p>
            <a:pPr lvl="2">
              <a:spcBef>
                <a:spcPts val="600"/>
              </a:spcBef>
            </a:pPr>
            <a:r>
              <a:rPr lang="en-US" altLang="en-US" sz="2000" dirty="0"/>
              <a:t>Assess need for spinal immobilization. </a:t>
            </a:r>
          </a:p>
          <a:p>
            <a:pPr lvl="2"/>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(3 of 3)</a:t>
            </a:r>
          </a:p>
        </p:txBody>
      </p:sp>
      <p:sp>
        <p:nvSpPr>
          <p:cNvPr id="6147" name="Rectangle 3"/>
          <p:cNvSpPr>
            <a:spLocks noGrp="1" noChangeArrowheads="1"/>
          </p:cNvSpPr>
          <p:nvPr>
            <p:ph type="body" idx="1"/>
          </p:nvPr>
        </p:nvSpPr>
        <p:spPr/>
        <p:txBody>
          <a:bodyPr rIns="228600"/>
          <a:lstStyle/>
          <a:p>
            <a:pPr eaLnBrk="1" hangingPunct="1">
              <a:spcBef>
                <a:spcPct val="35000"/>
              </a:spcBef>
            </a:pPr>
            <a:r>
              <a:rPr lang="en-US" altLang="en-US" dirty="0"/>
              <a:t>Pathophysiology, assessment, and management of</a:t>
            </a:r>
          </a:p>
          <a:p>
            <a:pPr lvl="1" eaLnBrk="1" hangingPunct="1">
              <a:spcBef>
                <a:spcPct val="35000"/>
              </a:spcBef>
            </a:pPr>
            <a:r>
              <a:rPr lang="en-US" altLang="en-US" dirty="0"/>
              <a:t>Solid and hollow organ injuries</a:t>
            </a:r>
          </a:p>
          <a:p>
            <a:pPr lvl="1" eaLnBrk="1" hangingPunct="1">
              <a:spcBef>
                <a:spcPct val="35000"/>
              </a:spcBef>
            </a:pPr>
            <a:r>
              <a:rPr lang="en-US" altLang="en-US" dirty="0"/>
              <a:t>Blunt versus penetrating mechanisms</a:t>
            </a:r>
          </a:p>
          <a:p>
            <a:pPr lvl="1" eaLnBrk="1" hangingPunct="1">
              <a:spcBef>
                <a:spcPct val="35000"/>
              </a:spcBef>
            </a:pPr>
            <a:r>
              <a:rPr lang="en-US" altLang="en-US" dirty="0"/>
              <a:t>Evisceration</a:t>
            </a:r>
          </a:p>
          <a:p>
            <a:pPr lvl="1" eaLnBrk="1" hangingPunct="1">
              <a:spcBef>
                <a:spcPct val="35000"/>
              </a:spcBef>
            </a:pPr>
            <a:r>
              <a:rPr lang="en-US" altLang="en-US" dirty="0"/>
              <a:t>Injuries to the external genitalia</a:t>
            </a:r>
          </a:p>
          <a:p>
            <a:pPr lvl="1" eaLnBrk="1" hangingPunct="1">
              <a:spcBef>
                <a:spcPct val="35000"/>
              </a:spcBef>
            </a:pPr>
            <a:r>
              <a:rPr lang="en-US" altLang="en-US" dirty="0"/>
              <a:t>Vaginal bleeding due to trauma</a:t>
            </a:r>
          </a:p>
          <a:p>
            <a:pPr lvl="1" eaLnBrk="1" hangingPunct="1">
              <a:spcBef>
                <a:spcPct val="35000"/>
              </a:spcBef>
            </a:pPr>
            <a:r>
              <a:rPr lang="en-US" altLang="en-US" dirty="0"/>
              <a:t>Sexual assault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lnSpc>
                <a:spcPct val="85000"/>
              </a:lnSpc>
            </a:pPr>
            <a:r>
              <a:rPr lang="en-US" altLang="en-US" dirty="0"/>
              <a:t>Secondary Assessment </a:t>
            </a:r>
            <a:r>
              <a:rPr lang="en-US" altLang="en-US" sz="2000" b="0" dirty="0"/>
              <a:t>(4 of 5)</a:t>
            </a:r>
          </a:p>
        </p:txBody>
      </p:sp>
      <p:sp>
        <p:nvSpPr>
          <p:cNvPr id="49155" name="Rectangle 3"/>
          <p:cNvSpPr>
            <a:spLocks noGrp="1" noChangeArrowheads="1"/>
          </p:cNvSpPr>
          <p:nvPr>
            <p:ph type="body" idx="1"/>
          </p:nvPr>
        </p:nvSpPr>
        <p:spPr>
          <a:xfrm>
            <a:off x="925830" y="1490870"/>
            <a:ext cx="9983470" cy="4699047"/>
          </a:xfrm>
        </p:spPr>
        <p:txBody>
          <a:bodyPr rIns="228600"/>
          <a:lstStyle/>
          <a:p>
            <a:pPr>
              <a:spcBef>
                <a:spcPct val="35000"/>
              </a:spcBef>
            </a:pPr>
            <a:r>
              <a:rPr lang="en-US" altLang="en-US" dirty="0"/>
              <a:t>Physical examinations (cont’d)</a:t>
            </a:r>
          </a:p>
          <a:p>
            <a:pPr lvl="1">
              <a:spcBef>
                <a:spcPct val="35000"/>
              </a:spcBef>
            </a:pPr>
            <a:r>
              <a:rPr lang="en-US" altLang="en-US" dirty="0"/>
              <a:t>Inspect and palpate kidney area for tenderness, bruising, swelling, or other trauma signs.</a:t>
            </a:r>
          </a:p>
          <a:p>
            <a:pPr lvl="2"/>
            <a:r>
              <a:rPr lang="en-US" altLang="en-US" sz="2000" dirty="0"/>
              <a:t>Hollow organs will spill contents into peritoneal cavity.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lnSpc>
                <a:spcPct val="85000"/>
              </a:lnSpc>
            </a:pPr>
            <a:r>
              <a:rPr lang="en-US" altLang="en-US" dirty="0"/>
              <a:t>Secondary Assessment </a:t>
            </a:r>
            <a:r>
              <a:rPr lang="en-US" altLang="en-US" sz="2000" b="0" dirty="0"/>
              <a:t>(5 of 5)</a:t>
            </a:r>
          </a:p>
        </p:txBody>
      </p:sp>
      <p:sp>
        <p:nvSpPr>
          <p:cNvPr id="50179" name="Rectangle 3"/>
          <p:cNvSpPr>
            <a:spLocks noGrp="1" noChangeArrowheads="1"/>
          </p:cNvSpPr>
          <p:nvPr>
            <p:ph type="body" idx="1"/>
          </p:nvPr>
        </p:nvSpPr>
        <p:spPr/>
        <p:txBody>
          <a:bodyPr rIns="228600"/>
          <a:lstStyle/>
          <a:p>
            <a:pPr>
              <a:spcBef>
                <a:spcPct val="35000"/>
              </a:spcBef>
            </a:pPr>
            <a:r>
              <a:rPr lang="en-US" altLang="en-US" dirty="0"/>
              <a:t>Vital signs</a:t>
            </a:r>
          </a:p>
          <a:p>
            <a:pPr lvl="1">
              <a:spcBef>
                <a:spcPct val="35000"/>
              </a:spcBef>
            </a:pPr>
            <a:r>
              <a:rPr lang="en-US" altLang="en-US" dirty="0"/>
              <a:t>Many abdominal emergencies can cause a rapid pulse and low blood pressure.</a:t>
            </a:r>
          </a:p>
          <a:p>
            <a:pPr lvl="1">
              <a:spcBef>
                <a:spcPct val="35000"/>
              </a:spcBef>
            </a:pPr>
            <a:r>
              <a:rPr lang="en-US" altLang="en-US" dirty="0"/>
              <a:t>Record of vital signs will help identify changes in condition.</a:t>
            </a:r>
          </a:p>
          <a:p>
            <a:pPr lvl="1">
              <a:spcBef>
                <a:spcPct val="35000"/>
              </a:spcBef>
            </a:pPr>
            <a:r>
              <a:rPr lang="en-US" altLang="en-US" dirty="0"/>
              <a:t>Use appropriate monitoring devices.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lnSpc>
                <a:spcPct val="85000"/>
              </a:lnSpc>
            </a:pPr>
            <a:r>
              <a:rPr lang="en-US" altLang="en-US" dirty="0"/>
              <a:t>Assessment of an Isolated Abdominal Injury</a:t>
            </a:r>
          </a:p>
        </p:txBody>
      </p:sp>
      <p:sp>
        <p:nvSpPr>
          <p:cNvPr id="50179" name="Rectangle 3"/>
          <p:cNvSpPr>
            <a:spLocks noGrp="1" noChangeArrowheads="1"/>
          </p:cNvSpPr>
          <p:nvPr>
            <p:ph type="body" idx="1"/>
          </p:nvPr>
        </p:nvSpPr>
        <p:spPr/>
        <p:txBody>
          <a:bodyPr rIns="228600"/>
          <a:lstStyle/>
          <a:p>
            <a:pPr>
              <a:spcBef>
                <a:spcPct val="35000"/>
              </a:spcBef>
            </a:pPr>
            <a:r>
              <a:rPr lang="en-US" altLang="en-US" dirty="0"/>
              <a:t>Visually inspect the abdomen for penetrating wounds.</a:t>
            </a:r>
          </a:p>
          <a:p>
            <a:pPr>
              <a:spcBef>
                <a:spcPct val="35000"/>
              </a:spcBef>
            </a:pPr>
            <a:r>
              <a:rPr lang="en-US" altLang="en-US" dirty="0"/>
              <a:t>If an entrance wound is found, check for a corresponding exit wound.</a:t>
            </a:r>
          </a:p>
          <a:p>
            <a:pPr>
              <a:spcBef>
                <a:spcPct val="35000"/>
              </a:spcBef>
            </a:pPr>
            <a:r>
              <a:rPr lang="en-US" altLang="en-US" dirty="0"/>
              <a:t>Do not remove an impaled object.</a:t>
            </a:r>
          </a:p>
        </p:txBody>
      </p:sp>
    </p:spTree>
    <p:extLst>
      <p:ext uri="{BB962C8B-B14F-4D97-AF65-F5344CB8AC3E}">
        <p14:creationId xmlns:p14="http://schemas.microsoft.com/office/powerpoint/2010/main" val="1086775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a:lnSpc>
                <a:spcPct val="85000"/>
              </a:lnSpc>
            </a:pPr>
            <a:r>
              <a:rPr lang="en-US" altLang="en-US" dirty="0"/>
              <a:t>Reassessment </a:t>
            </a:r>
            <a:endParaRPr lang="en-US" altLang="en-US" sz="2800" b="0" dirty="0"/>
          </a:p>
        </p:txBody>
      </p:sp>
      <p:sp>
        <p:nvSpPr>
          <p:cNvPr id="51203" name="Content Placeholder 2"/>
          <p:cNvSpPr>
            <a:spLocks noGrp="1"/>
          </p:cNvSpPr>
          <p:nvPr>
            <p:ph type="body" idx="1"/>
          </p:nvPr>
        </p:nvSpPr>
        <p:spPr/>
        <p:txBody>
          <a:bodyPr rIns="228600"/>
          <a:lstStyle/>
          <a:p>
            <a:pPr>
              <a:spcBef>
                <a:spcPct val="35000"/>
              </a:spcBef>
            </a:pPr>
            <a:r>
              <a:rPr lang="en-US" altLang="en-US" dirty="0"/>
              <a:t>Repeat the primary assessment and reassess vital signs.</a:t>
            </a:r>
          </a:p>
          <a:p>
            <a:pPr>
              <a:spcBef>
                <a:spcPct val="35000"/>
              </a:spcBef>
            </a:pPr>
            <a:r>
              <a:rPr lang="en-US" altLang="en-US" dirty="0"/>
              <a:t>Reassess interventions and treatment.</a:t>
            </a:r>
          </a:p>
          <a:p>
            <a:pPr>
              <a:spcBef>
                <a:spcPct val="35000"/>
              </a:spcBef>
            </a:pPr>
            <a:r>
              <a:rPr lang="en-US" altLang="en-US" dirty="0"/>
              <a:t>Communication and documentation</a:t>
            </a:r>
          </a:p>
          <a:p>
            <a:pPr lvl="1">
              <a:spcBef>
                <a:spcPct val="35000"/>
              </a:spcBef>
            </a:pPr>
            <a:r>
              <a:rPr lang="en-US" altLang="en-US" dirty="0"/>
              <a:t>Outline the patient’s MOI, injuries, and relevant vital signs.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a:lnSpc>
                <a:spcPct val="85000"/>
              </a:lnSpc>
            </a:pPr>
            <a:r>
              <a:rPr lang="en-US" altLang="en-US" dirty="0"/>
              <a:t>Emergency Medical Care of Abdominal Injuries </a:t>
            </a:r>
            <a:r>
              <a:rPr lang="en-US" altLang="en-US" sz="2000" b="0" dirty="0"/>
              <a:t>(1 of 6)</a:t>
            </a:r>
          </a:p>
        </p:txBody>
      </p:sp>
      <p:sp>
        <p:nvSpPr>
          <p:cNvPr id="53251" name="Content Placeholder 2"/>
          <p:cNvSpPr>
            <a:spLocks noGrp="1"/>
          </p:cNvSpPr>
          <p:nvPr>
            <p:ph type="body" idx="1"/>
          </p:nvPr>
        </p:nvSpPr>
        <p:spPr/>
        <p:txBody>
          <a:bodyPr rIns="228600"/>
          <a:lstStyle/>
          <a:p>
            <a:pPr>
              <a:spcBef>
                <a:spcPct val="35000"/>
              </a:spcBef>
            </a:pPr>
            <a:r>
              <a:rPr lang="en-US" altLang="en-US" dirty="0"/>
              <a:t>Closed abdominal injuries</a:t>
            </a:r>
          </a:p>
          <a:p>
            <a:pPr lvl="1">
              <a:spcBef>
                <a:spcPct val="35000"/>
              </a:spcBef>
            </a:pPr>
            <a:r>
              <a:rPr lang="en-US" altLang="en-US" dirty="0"/>
              <a:t>Monitor and evaluate for progression into shock.</a:t>
            </a:r>
          </a:p>
          <a:p>
            <a:pPr lvl="1">
              <a:spcBef>
                <a:spcPct val="35000"/>
              </a:spcBef>
            </a:pPr>
            <a:r>
              <a:rPr lang="en-US" altLang="en-US" dirty="0"/>
              <a:t>The patient may experience nausea and vomiting.</a:t>
            </a:r>
          </a:p>
          <a:p>
            <a:pPr lvl="1">
              <a:spcBef>
                <a:spcPct val="35000"/>
              </a:spcBef>
            </a:pPr>
            <a:r>
              <a:rPr lang="en-US" altLang="en-US" dirty="0"/>
              <a:t>Administer oxygen to patients who are unconscious or in shock.</a:t>
            </a:r>
          </a:p>
          <a:p>
            <a:pPr lvl="1">
              <a:spcBef>
                <a:spcPct val="35000"/>
              </a:spcBef>
            </a:pPr>
            <a:r>
              <a:rPr lang="en-US" altLang="en-US" dirty="0"/>
              <a:t>Assist ventilations if necessary.</a:t>
            </a:r>
          </a:p>
          <a:p>
            <a:pPr lvl="1">
              <a:spcBef>
                <a:spcPct val="35000"/>
              </a:spcBef>
            </a:pPr>
            <a:r>
              <a:rPr lang="en-US" altLang="en-US" dirty="0"/>
              <a:t>Consider calling ALS for gastric tube placement.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a:lnSpc>
                <a:spcPct val="85000"/>
              </a:lnSpc>
            </a:pPr>
            <a:r>
              <a:rPr lang="en-US" altLang="en-US" dirty="0"/>
              <a:t>Emergency Medical Care of Abdominal Injuries </a:t>
            </a:r>
            <a:r>
              <a:rPr lang="en-US" altLang="en-US" sz="2000" b="0" dirty="0"/>
              <a:t>(2 of 6)</a:t>
            </a:r>
          </a:p>
        </p:txBody>
      </p:sp>
      <p:sp>
        <p:nvSpPr>
          <p:cNvPr id="56323" name="Content Placeholder 2"/>
          <p:cNvSpPr>
            <a:spLocks noGrp="1"/>
          </p:cNvSpPr>
          <p:nvPr>
            <p:ph type="body" idx="1"/>
          </p:nvPr>
        </p:nvSpPr>
        <p:spPr/>
        <p:txBody>
          <a:bodyPr rIns="228600"/>
          <a:lstStyle/>
          <a:p>
            <a:pPr>
              <a:spcBef>
                <a:spcPct val="35000"/>
              </a:spcBef>
            </a:pPr>
            <a:r>
              <a:rPr lang="en-US" altLang="en-US" dirty="0"/>
              <a:t>Open abdominal injuries</a:t>
            </a:r>
          </a:p>
          <a:p>
            <a:pPr lvl="1">
              <a:spcBef>
                <a:spcPct val="35000"/>
              </a:spcBef>
            </a:pPr>
            <a:r>
              <a:rPr lang="en-US" altLang="en-US" dirty="0"/>
              <a:t>Patients with penetrating injuries </a:t>
            </a:r>
          </a:p>
          <a:p>
            <a:pPr lvl="2">
              <a:spcBef>
                <a:spcPts val="600"/>
              </a:spcBef>
            </a:pPr>
            <a:r>
              <a:rPr lang="en-US" altLang="en-US" sz="2000" dirty="0"/>
              <a:t>Generally obvious wounds, external bleeding</a:t>
            </a:r>
          </a:p>
          <a:p>
            <a:pPr lvl="2">
              <a:spcBef>
                <a:spcPts val="600"/>
              </a:spcBef>
            </a:pPr>
            <a:r>
              <a:rPr lang="en-US" altLang="en-US" sz="2000" dirty="0"/>
              <a:t>Maintain a high index of suspicion for serious unseen blood loss</a:t>
            </a:r>
            <a:r>
              <a:rPr lang="en-US" altLang="en-US" sz="2000" dirty="0">
                <a:solidFill>
                  <a:srgbClr val="3366FF"/>
                </a:solidFill>
              </a:rPr>
              <a:t>.</a:t>
            </a:r>
            <a:endParaRPr lang="en-US" alt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a:lnSpc>
                <a:spcPct val="85000"/>
              </a:lnSpc>
            </a:pPr>
            <a:r>
              <a:rPr lang="en-US" altLang="en-US" dirty="0"/>
              <a:t>Emergency Medical Care of Abdominal Injuries </a:t>
            </a:r>
            <a:r>
              <a:rPr lang="en-US" altLang="en-US" sz="2000" b="0" dirty="0"/>
              <a:t>(3 of 6)</a:t>
            </a:r>
          </a:p>
        </p:txBody>
      </p:sp>
      <p:sp>
        <p:nvSpPr>
          <p:cNvPr id="57347" name="Rectangle 3"/>
          <p:cNvSpPr>
            <a:spLocks noGrp="1" noChangeArrowheads="1"/>
          </p:cNvSpPr>
          <p:nvPr>
            <p:ph type="body" idx="1"/>
          </p:nvPr>
        </p:nvSpPr>
        <p:spPr/>
        <p:txBody>
          <a:bodyPr rIns="228600"/>
          <a:lstStyle/>
          <a:p>
            <a:pPr>
              <a:spcBef>
                <a:spcPct val="35000"/>
              </a:spcBef>
            </a:pPr>
            <a:r>
              <a:rPr lang="en-US" altLang="en-US" dirty="0"/>
              <a:t>Open abdominal injuries (cont’d)</a:t>
            </a:r>
          </a:p>
          <a:p>
            <a:pPr lvl="1">
              <a:spcBef>
                <a:spcPct val="35000"/>
              </a:spcBef>
            </a:pPr>
            <a:r>
              <a:rPr lang="en-US" altLang="en-US" dirty="0"/>
              <a:t>Inspect patient’s back and sides for exit wound.</a:t>
            </a:r>
          </a:p>
          <a:p>
            <a:pPr lvl="1">
              <a:spcBef>
                <a:spcPct val="35000"/>
              </a:spcBef>
            </a:pPr>
            <a:r>
              <a:rPr lang="en-US" altLang="en-US" dirty="0"/>
              <a:t>Apply dry, sterile dressing to all open wounds.</a:t>
            </a:r>
          </a:p>
          <a:p>
            <a:pPr lvl="1">
              <a:spcBef>
                <a:spcPct val="35000"/>
              </a:spcBef>
            </a:pPr>
            <a:r>
              <a:rPr lang="en-US" altLang="en-US" dirty="0"/>
              <a:t>If penetrating object is still in place, apply stabilizing bandage around it.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a:lnSpc>
                <a:spcPct val="85000"/>
              </a:lnSpc>
            </a:pPr>
            <a:r>
              <a:rPr lang="en-US" altLang="en-US" dirty="0"/>
              <a:t>Emergency Medical Care of Abdominal Injuries </a:t>
            </a:r>
            <a:r>
              <a:rPr lang="en-US" altLang="en-US" sz="2000" b="0" dirty="0"/>
              <a:t>(4 of 6)</a:t>
            </a:r>
          </a:p>
        </p:txBody>
      </p:sp>
      <p:sp>
        <p:nvSpPr>
          <p:cNvPr id="58371" name="Content Placeholder 2"/>
          <p:cNvSpPr>
            <a:spLocks noGrp="1"/>
          </p:cNvSpPr>
          <p:nvPr>
            <p:ph type="body" idx="1"/>
          </p:nvPr>
        </p:nvSpPr>
        <p:spPr>
          <a:xfrm>
            <a:off x="5588000" y="1447800"/>
            <a:ext cx="5689600" cy="4800600"/>
          </a:xfrm>
        </p:spPr>
        <p:txBody>
          <a:bodyPr rIns="228600"/>
          <a:lstStyle/>
          <a:p>
            <a:pPr>
              <a:spcBef>
                <a:spcPct val="35000"/>
              </a:spcBef>
            </a:pPr>
            <a:r>
              <a:rPr lang="en-US" altLang="en-US" dirty="0"/>
              <a:t>Evisceration</a:t>
            </a:r>
          </a:p>
          <a:p>
            <a:pPr lvl="1">
              <a:spcBef>
                <a:spcPct val="35000"/>
              </a:spcBef>
            </a:pPr>
            <a:r>
              <a:rPr lang="en-US" altLang="en-US" dirty="0"/>
              <a:t>Severe lacerations of abdominal wall may result in internal organs or fat protruding through wound.</a:t>
            </a:r>
          </a:p>
        </p:txBody>
      </p:sp>
      <p:pic>
        <p:nvPicPr>
          <p:cNvPr id="4098" name="Picture 2" descr="A photo shows a person's intestines protruding from a wound.&#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194" y="1592825"/>
            <a:ext cx="4510086" cy="31951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51194" y="4787973"/>
            <a:ext cx="4510086" cy="923330"/>
          </a:xfrm>
          <a:prstGeom prst="rect">
            <a:avLst/>
          </a:prstGeom>
        </p:spPr>
        <p:txBody>
          <a:bodyPr wrap="square">
            <a:spAutoFit/>
          </a:bodyPr>
          <a:lstStyle/>
          <a:p>
            <a:r>
              <a:rPr lang="en-US" b="1" dirty="0"/>
              <a:t>FIGURE 31-10 </a:t>
            </a:r>
            <a:r>
              <a:rPr lang="en-US" dirty="0"/>
              <a:t>An abdominal evisceration is an open abdominal wound from which internal organs protrude.</a:t>
            </a:r>
          </a:p>
        </p:txBody>
      </p:sp>
      <p:sp>
        <p:nvSpPr>
          <p:cNvPr id="4" name="Rectangle 3"/>
          <p:cNvSpPr/>
          <p:nvPr/>
        </p:nvSpPr>
        <p:spPr>
          <a:xfrm>
            <a:off x="651194" y="5690983"/>
            <a:ext cx="2079415"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Arucha</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Srimuang</a:t>
            </a:r>
            <a:r>
              <a:rPr lang="en-US" sz="1000" dirty="0">
                <a:latin typeface="Arial" panose="020B0604020202020204" pitchFamily="34" charset="0"/>
                <a:cs typeface="Arial" panose="020B0604020202020204" pitchFamily="34" charset="0"/>
              </a:rPr>
              <a:t>/</a:t>
            </a:r>
            <a:r>
              <a:rPr lang="en-US" sz="1000" dirty="0" err="1">
                <a:latin typeface="Arial" panose="020B0604020202020204" pitchFamily="34" charset="0"/>
                <a:cs typeface="Arial" panose="020B0604020202020204" pitchFamily="34" charset="0"/>
              </a:rPr>
              <a:t>Shutterstock</a:t>
            </a:r>
            <a:r>
              <a:rPr lang="en-US" sz="1000" dirty="0">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a:lnSpc>
                <a:spcPct val="85000"/>
              </a:lnSpc>
            </a:pPr>
            <a:r>
              <a:rPr lang="en-US" altLang="en-US" dirty="0"/>
              <a:t>Emergency Medical Care of Abdominal Injuries </a:t>
            </a:r>
            <a:r>
              <a:rPr lang="en-US" altLang="en-US" sz="2000" b="0" dirty="0"/>
              <a:t>(5 of 6)</a:t>
            </a:r>
          </a:p>
        </p:txBody>
      </p:sp>
      <p:sp>
        <p:nvSpPr>
          <p:cNvPr id="59395" name="Content Placeholder 2"/>
          <p:cNvSpPr>
            <a:spLocks noGrp="1"/>
          </p:cNvSpPr>
          <p:nvPr>
            <p:ph type="body" idx="1"/>
          </p:nvPr>
        </p:nvSpPr>
        <p:spPr/>
        <p:txBody>
          <a:bodyPr rIns="228600"/>
          <a:lstStyle/>
          <a:p>
            <a:pPr>
              <a:spcBef>
                <a:spcPct val="35000"/>
              </a:spcBef>
            </a:pPr>
            <a:r>
              <a:rPr lang="en-US" altLang="en-US" dirty="0"/>
              <a:t>Evisceration (cont’d)</a:t>
            </a:r>
          </a:p>
          <a:p>
            <a:pPr lvl="1">
              <a:spcBef>
                <a:spcPct val="35000"/>
              </a:spcBef>
            </a:pPr>
            <a:r>
              <a:rPr lang="en-US" altLang="en-US" dirty="0"/>
              <a:t>Never try to replace a protruding organ.</a:t>
            </a:r>
          </a:p>
          <a:p>
            <a:pPr lvl="1">
              <a:spcBef>
                <a:spcPct val="35000"/>
              </a:spcBef>
            </a:pPr>
            <a:r>
              <a:rPr lang="en-US" altLang="en-US" dirty="0"/>
              <a:t>Keep the organs moist and warm.</a:t>
            </a:r>
          </a:p>
          <a:p>
            <a:pPr lvl="1">
              <a:spcBef>
                <a:spcPct val="35000"/>
              </a:spcBef>
            </a:pPr>
            <a:r>
              <a:rPr lang="en-US" altLang="en-US" dirty="0"/>
              <a:t>Cover with moistened, sterile dressings.</a:t>
            </a:r>
          </a:p>
          <a:p>
            <a:pPr lvl="1">
              <a:spcBef>
                <a:spcPct val="35000"/>
              </a:spcBef>
            </a:pPr>
            <a:r>
              <a:rPr lang="en-US" altLang="en-US" dirty="0"/>
              <a:t>Secure dressing with bandage.</a:t>
            </a:r>
          </a:p>
          <a:p>
            <a:pPr lvl="1">
              <a:spcBef>
                <a:spcPct val="35000"/>
              </a:spcBef>
            </a:pPr>
            <a:r>
              <a:rPr lang="en-US" altLang="en-US" dirty="0"/>
              <a:t>Secure bandage with tape.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a:lnSpc>
                <a:spcPct val="85000"/>
              </a:lnSpc>
            </a:pPr>
            <a:r>
              <a:rPr lang="en-US" altLang="en-US" dirty="0"/>
              <a:t>Emergency Medical Care of Abdominal Injuries </a:t>
            </a:r>
            <a:r>
              <a:rPr lang="en-US" altLang="en-US" sz="2000" b="0" dirty="0"/>
              <a:t>(6 of 6)</a:t>
            </a:r>
          </a:p>
        </p:txBody>
      </p:sp>
      <p:pic>
        <p:nvPicPr>
          <p:cNvPr id="5122" name="Picture 2" descr="A: A patient is lying unconscious on the floor with an abdominal evisceration. There is bleeding, and the bowels are visible. B: A pair of gloved hands applies a sterile dressing over the wound. C: A pair of gloved hands places an occlusive dressing over the sterile dressing. D: The dressing is taped on all four sides to the abdomen.&#10;" title="Four illustrations, A through D, describe the steps in covering an abdominal evisce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5511" y="1503090"/>
            <a:ext cx="7801610" cy="402327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94791" y="5592122"/>
            <a:ext cx="9244329" cy="923330"/>
          </a:xfrm>
          <a:prstGeom prst="rect">
            <a:avLst/>
          </a:prstGeom>
        </p:spPr>
        <p:txBody>
          <a:bodyPr wrap="square">
            <a:spAutoFit/>
          </a:bodyPr>
          <a:lstStyle/>
          <a:p>
            <a:r>
              <a:rPr lang="en-US" b="1" dirty="0"/>
              <a:t>FIGURE 31-11 A. </a:t>
            </a:r>
            <a:r>
              <a:rPr lang="en-US" dirty="0"/>
              <a:t>The open abdomen radiates body heat rapidly and must be covered. </a:t>
            </a:r>
            <a:r>
              <a:rPr lang="en-US" b="1" dirty="0"/>
              <a:t>B. </a:t>
            </a:r>
            <a:r>
              <a:rPr lang="en-US" dirty="0"/>
              <a:t>Cover the wound with moistened, sterile dressings and with an occlusive dressing, depending on local protocol. </a:t>
            </a:r>
            <a:r>
              <a:rPr lang="en-US" b="1" dirty="0"/>
              <a:t>C. </a:t>
            </a:r>
            <a:r>
              <a:rPr lang="en-US" dirty="0"/>
              <a:t>Secure the dressing with a bandage. </a:t>
            </a:r>
            <a:r>
              <a:rPr lang="en-US" b="1" dirty="0"/>
              <a:t>D. </a:t>
            </a:r>
            <a:r>
              <a:rPr lang="en-US" dirty="0"/>
              <a:t>Secure the bandage with tape.</a:t>
            </a:r>
          </a:p>
        </p:txBody>
      </p:sp>
      <p:sp>
        <p:nvSpPr>
          <p:cNvPr id="3" name="Rectangle 2"/>
          <p:cNvSpPr/>
          <p:nvPr/>
        </p:nvSpPr>
        <p:spPr>
          <a:xfrm>
            <a:off x="1494791" y="6485374"/>
            <a:ext cx="2087431" cy="246221"/>
          </a:xfrm>
          <a:prstGeom prst="rect">
            <a:avLst/>
          </a:prstGeom>
        </p:spPr>
        <p:txBody>
          <a:bodyPr wrap="none">
            <a:spAutoFit/>
          </a:bodyPr>
          <a:lstStyle/>
          <a:p>
            <a:r>
              <a:rPr lang="en-US" sz="1000" b="1" dirty="0">
                <a:latin typeface="Arial" panose="020B0604020202020204" pitchFamily="34" charset="0"/>
                <a:cs typeface="Arial" panose="020B0604020202020204" pitchFamily="34" charset="0"/>
              </a:rPr>
              <a:t>A-D: </a:t>
            </a:r>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nSpc>
                <a:spcPct val="85000"/>
              </a:lnSpc>
            </a:pPr>
            <a:r>
              <a:rPr lang="en-US" altLang="en-US" dirty="0"/>
              <a:t>Introduction </a:t>
            </a:r>
            <a:r>
              <a:rPr lang="en-US" altLang="en-US" sz="2000" b="0" dirty="0"/>
              <a:t>(1 of 2)</a:t>
            </a:r>
          </a:p>
        </p:txBody>
      </p:sp>
      <p:sp>
        <p:nvSpPr>
          <p:cNvPr id="7171" name="Content Placeholder 2"/>
          <p:cNvSpPr>
            <a:spLocks noGrp="1"/>
          </p:cNvSpPr>
          <p:nvPr>
            <p:ph type="body" idx="1"/>
          </p:nvPr>
        </p:nvSpPr>
        <p:spPr/>
        <p:txBody>
          <a:bodyPr rIns="228600"/>
          <a:lstStyle/>
          <a:p>
            <a:pPr>
              <a:spcBef>
                <a:spcPct val="35000"/>
              </a:spcBef>
            </a:pPr>
            <a:r>
              <a:rPr lang="en-US" altLang="en-US" dirty="0"/>
              <a:t>The abdomen extends from the diaphragm to pelvis.</a:t>
            </a:r>
          </a:p>
          <a:p>
            <a:pPr lvl="1">
              <a:spcBef>
                <a:spcPct val="35000"/>
              </a:spcBef>
            </a:pPr>
            <a:r>
              <a:rPr lang="en-US" altLang="en-US" dirty="0"/>
              <a:t>Contains organs that make up digestive, urinary, and genitourinary systems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a:lnSpc>
                <a:spcPct val="85000"/>
              </a:lnSpc>
            </a:pPr>
            <a:r>
              <a:rPr lang="en-US" altLang="en-US" dirty="0"/>
              <a:t>Anatomy of the Genitourinary System </a:t>
            </a:r>
            <a:r>
              <a:rPr lang="en-US" altLang="en-US" sz="2000" b="0" dirty="0"/>
              <a:t>(1 of 3)</a:t>
            </a:r>
          </a:p>
        </p:txBody>
      </p:sp>
      <p:sp>
        <p:nvSpPr>
          <p:cNvPr id="61443" name="Content Placeholder 2"/>
          <p:cNvSpPr>
            <a:spLocks noGrp="1"/>
          </p:cNvSpPr>
          <p:nvPr>
            <p:ph type="body" idx="1"/>
          </p:nvPr>
        </p:nvSpPr>
        <p:spPr/>
        <p:txBody>
          <a:bodyPr rIns="228600"/>
          <a:lstStyle/>
          <a:p>
            <a:pPr>
              <a:spcBef>
                <a:spcPct val="35000"/>
              </a:spcBef>
            </a:pPr>
            <a:r>
              <a:rPr lang="en-US" altLang="en-US" dirty="0"/>
              <a:t>Controls reproductive functions and waste discharge</a:t>
            </a:r>
          </a:p>
          <a:p>
            <a:pPr lvl="1">
              <a:spcBef>
                <a:spcPct val="35000"/>
              </a:spcBef>
            </a:pPr>
            <a:r>
              <a:rPr lang="en-US" altLang="en-US" dirty="0"/>
              <a:t>Organs of the genitourinary system are located in the abdomen.</a:t>
            </a:r>
          </a:p>
          <a:p>
            <a:pPr lvl="1">
              <a:spcBef>
                <a:spcPct val="35000"/>
              </a:spcBef>
            </a:pPr>
            <a:r>
              <a:rPr lang="en-US" altLang="en-US" dirty="0"/>
              <a:t>Male genitalia lie outside pelvic cavity.</a:t>
            </a:r>
          </a:p>
          <a:p>
            <a:pPr lvl="1">
              <a:spcBef>
                <a:spcPct val="35000"/>
              </a:spcBef>
            </a:pPr>
            <a:r>
              <a:rPr lang="en-US" altLang="en-US" dirty="0"/>
              <a:t>Female genitalia lie within pelvic cavity.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a:lnSpc>
                <a:spcPct val="85000"/>
              </a:lnSpc>
            </a:pPr>
            <a:r>
              <a:rPr lang="en-US" altLang="en-US" dirty="0"/>
              <a:t>Anatomy of the Genitourinary System </a:t>
            </a:r>
            <a:r>
              <a:rPr lang="en-US" altLang="en-US" sz="2000" b="0" dirty="0"/>
              <a:t>(2 of 3)</a:t>
            </a:r>
          </a:p>
        </p:txBody>
      </p:sp>
      <p:pic>
        <p:nvPicPr>
          <p:cNvPr id="6146" name="Picture 2" descr="Front view: The ureters are connected to the pear-shaped urinary bladder. The testis lies posterior to the bladder on either side. The testes are connected by the epididymis to the tubular vasa deferentia which extend to the urinary bladder. Prostate gland lies beneath the bladder. The urethra passes through the prostate gland and the penis. The enlarged tip of the penis is labeled glans penis. Side view: The pubic bone lies between the urinary bladder and the front abdominal wall. Prostate gland lies between the bladder and the penis. The sac of the scrotum is posterior to the penis with the testis within. Epididymis at the top of the testis connects it to the tube of the vasa deferentia, which extends to the bladder. Urethra runs down the middle of the penis and prostate gland.&#10;" title="Two illustrations show the front view and side view of the male reproductive system with parts labe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2913" y="1493838"/>
            <a:ext cx="6267450" cy="376078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60993" y="5310416"/>
            <a:ext cx="6750368" cy="646331"/>
          </a:xfrm>
          <a:prstGeom prst="rect">
            <a:avLst/>
          </a:prstGeom>
        </p:spPr>
        <p:txBody>
          <a:bodyPr wrap="square">
            <a:spAutoFit/>
          </a:bodyPr>
          <a:lstStyle/>
          <a:p>
            <a:r>
              <a:rPr lang="en-US" b="1" dirty="0"/>
              <a:t>FIGURE 31-13 </a:t>
            </a:r>
            <a:r>
              <a:rPr lang="en-US" dirty="0"/>
              <a:t>The male reproductive system includes the testicles, vas deferens, seminal vesicles, prostate gland, urethra, and penis.</a:t>
            </a:r>
          </a:p>
        </p:txBody>
      </p:sp>
      <p:sp>
        <p:nvSpPr>
          <p:cNvPr id="4" name="Rectangle 3"/>
          <p:cNvSpPr/>
          <p:nvPr/>
        </p:nvSpPr>
        <p:spPr>
          <a:xfrm>
            <a:off x="2881313" y="5927081"/>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a:lnSpc>
                <a:spcPct val="85000"/>
              </a:lnSpc>
            </a:pPr>
            <a:r>
              <a:rPr lang="en-US" altLang="en-US" dirty="0"/>
              <a:t>Anatomy of the Genitourinary System </a:t>
            </a:r>
            <a:r>
              <a:rPr lang="en-US" altLang="en-US" sz="2000" b="0" dirty="0"/>
              <a:t>(3 of 3)</a:t>
            </a:r>
          </a:p>
        </p:txBody>
      </p:sp>
      <p:sp>
        <p:nvSpPr>
          <p:cNvPr id="2" name="Rectangle 1"/>
          <p:cNvSpPr/>
          <p:nvPr/>
        </p:nvSpPr>
        <p:spPr>
          <a:xfrm>
            <a:off x="1688148" y="5336630"/>
            <a:ext cx="8776652" cy="646331"/>
          </a:xfrm>
          <a:prstGeom prst="rect">
            <a:avLst/>
          </a:prstGeom>
        </p:spPr>
        <p:txBody>
          <a:bodyPr wrap="square">
            <a:spAutoFit/>
          </a:bodyPr>
          <a:lstStyle/>
          <a:p>
            <a:r>
              <a:rPr lang="en-US" b="1" dirty="0"/>
              <a:t>FIGURE 31-14 </a:t>
            </a:r>
            <a:r>
              <a:rPr lang="en-US" dirty="0"/>
              <a:t>The female reproductive system includes the ovaries, fallopian tubes, uterus, cervix, and vagina.</a:t>
            </a:r>
          </a:p>
        </p:txBody>
      </p:sp>
      <p:sp>
        <p:nvSpPr>
          <p:cNvPr id="6" name="Rectangle 5"/>
          <p:cNvSpPr/>
          <p:nvPr/>
        </p:nvSpPr>
        <p:spPr>
          <a:xfrm>
            <a:off x="1688148" y="5965340"/>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pic>
        <p:nvPicPr>
          <p:cNvPr id="7170" name="Picture 2" descr="Front view: The uterus is connected to the ovary on either side by the uterine, fallopian tube. Cervix is at the mouth of the uterus and continues down as the vagina. Side view: Uterus with the uterine, fallopian tube running above to the ovary; the cervix at the mouth of the uterus facing the posterior abdominal wall; and the vagina are shown.&#10;" title="Two illustrations show the front view and side view of the female reproductive system with parts labe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8148" y="1616051"/>
            <a:ext cx="8614092" cy="35941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a:lnSpc>
                <a:spcPct val="85000"/>
              </a:lnSpc>
            </a:pPr>
            <a:r>
              <a:rPr lang="en-US" altLang="en-US" dirty="0"/>
              <a:t>Injuries of the Genitourinary System </a:t>
            </a:r>
            <a:r>
              <a:rPr lang="en-US" altLang="en-US" sz="2000" b="0" dirty="0"/>
              <a:t>(1 of 7)</a:t>
            </a:r>
          </a:p>
        </p:txBody>
      </p:sp>
      <p:sp>
        <p:nvSpPr>
          <p:cNvPr id="64515" name="Content Placeholder 2"/>
          <p:cNvSpPr>
            <a:spLocks noGrp="1"/>
          </p:cNvSpPr>
          <p:nvPr>
            <p:ph type="body" idx="1"/>
          </p:nvPr>
        </p:nvSpPr>
        <p:spPr/>
        <p:txBody>
          <a:bodyPr rIns="228600"/>
          <a:lstStyle/>
          <a:p>
            <a:pPr>
              <a:spcBef>
                <a:spcPct val="35000"/>
              </a:spcBef>
            </a:pPr>
            <a:r>
              <a:rPr lang="en-US" altLang="en-US" dirty="0"/>
              <a:t>Kidney injuries</a:t>
            </a:r>
          </a:p>
          <a:p>
            <a:pPr lvl="1">
              <a:spcBef>
                <a:spcPct val="35000"/>
              </a:spcBef>
            </a:pPr>
            <a:r>
              <a:rPr lang="en-US" altLang="en-US" dirty="0"/>
              <a:t>Not uncommon and rarely occur in isolation</a:t>
            </a:r>
          </a:p>
          <a:p>
            <a:pPr lvl="1">
              <a:spcBef>
                <a:spcPct val="35000"/>
              </a:spcBef>
            </a:pPr>
            <a:r>
              <a:rPr lang="en-US" altLang="en-US" dirty="0"/>
              <a:t>Kidneys lie in well-protected area.</a:t>
            </a:r>
          </a:p>
          <a:p>
            <a:pPr lvl="2"/>
            <a:r>
              <a:rPr lang="en-US" altLang="en-US" sz="2000" dirty="0"/>
              <a:t>Forceful blow or penetrating injury often involved</a:t>
            </a:r>
          </a:p>
          <a:p>
            <a:pPr lvl="2">
              <a:buFontTx/>
              <a:buNone/>
            </a:pPr>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a:lnSpc>
                <a:spcPct val="85000"/>
              </a:lnSpc>
            </a:pPr>
            <a:r>
              <a:rPr lang="en-US" altLang="en-US" dirty="0"/>
              <a:t>Injuries of the Genitourinary System </a:t>
            </a:r>
            <a:r>
              <a:rPr lang="en-US" altLang="en-US" sz="2000" b="0" dirty="0"/>
              <a:t>(2 of 7)</a:t>
            </a:r>
          </a:p>
        </p:txBody>
      </p:sp>
      <p:sp>
        <p:nvSpPr>
          <p:cNvPr id="65539" name="Content Placeholder 2"/>
          <p:cNvSpPr>
            <a:spLocks noGrp="1"/>
          </p:cNvSpPr>
          <p:nvPr>
            <p:ph type="body" idx="1"/>
          </p:nvPr>
        </p:nvSpPr>
        <p:spPr/>
        <p:txBody>
          <a:bodyPr rIns="228600"/>
          <a:lstStyle/>
          <a:p>
            <a:pPr>
              <a:spcBef>
                <a:spcPct val="35000"/>
              </a:spcBef>
            </a:pPr>
            <a:r>
              <a:rPr lang="en-US" altLang="en-US" dirty="0"/>
              <a:t>Suspect kidney damage if patient has evidence of any of the following:</a:t>
            </a:r>
          </a:p>
          <a:p>
            <a:pPr lvl="1">
              <a:spcBef>
                <a:spcPct val="35000"/>
              </a:spcBef>
            </a:pPr>
            <a:r>
              <a:rPr lang="en-US" altLang="en-US" dirty="0"/>
              <a:t>Abrasion, laceration, contusion on the flank</a:t>
            </a:r>
          </a:p>
          <a:p>
            <a:pPr lvl="1">
              <a:spcBef>
                <a:spcPct val="35000"/>
              </a:spcBef>
            </a:pPr>
            <a:r>
              <a:rPr lang="en-US" altLang="en-US" dirty="0"/>
              <a:t>Penetrating wound in region of flank or upper abdomen</a:t>
            </a:r>
          </a:p>
          <a:p>
            <a:pPr lvl="1">
              <a:spcBef>
                <a:spcPct val="35000"/>
              </a:spcBef>
            </a:pPr>
            <a:r>
              <a:rPr lang="en-US" altLang="en-US" dirty="0"/>
              <a:t>Fractures on either side of lower rib cage or of lower thoracic or upper lumbar vertebrae</a:t>
            </a:r>
          </a:p>
          <a:p>
            <a:pPr lvl="1">
              <a:spcBef>
                <a:spcPct val="35000"/>
              </a:spcBef>
            </a:pPr>
            <a:r>
              <a:rPr lang="en-US" altLang="en-US" dirty="0"/>
              <a:t>A hematoma in the flank region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a:lnSpc>
                <a:spcPct val="85000"/>
              </a:lnSpc>
            </a:pPr>
            <a:r>
              <a:rPr lang="en-US" altLang="en-US" dirty="0"/>
              <a:t>Injuries of the Genitourinary System </a:t>
            </a:r>
            <a:r>
              <a:rPr lang="en-US" altLang="en-US" sz="2000" b="0" dirty="0"/>
              <a:t>(3 of 7)</a:t>
            </a:r>
          </a:p>
        </p:txBody>
      </p:sp>
      <p:sp>
        <p:nvSpPr>
          <p:cNvPr id="66563" name="Content Placeholder 2"/>
          <p:cNvSpPr>
            <a:spLocks noGrp="1"/>
          </p:cNvSpPr>
          <p:nvPr>
            <p:ph type="body" idx="1"/>
          </p:nvPr>
        </p:nvSpPr>
        <p:spPr/>
        <p:txBody>
          <a:bodyPr rIns="228600"/>
          <a:lstStyle/>
          <a:p>
            <a:pPr>
              <a:spcBef>
                <a:spcPct val="35000"/>
              </a:spcBef>
            </a:pPr>
            <a:r>
              <a:rPr lang="en-US" altLang="en-US" dirty="0"/>
              <a:t>Urinary bladder injuries</a:t>
            </a:r>
          </a:p>
          <a:p>
            <a:pPr lvl="1">
              <a:spcBef>
                <a:spcPct val="35000"/>
              </a:spcBef>
            </a:pPr>
            <a:r>
              <a:rPr lang="en-US" altLang="en-US" dirty="0"/>
              <a:t>May result in rupture</a:t>
            </a:r>
          </a:p>
          <a:p>
            <a:pPr lvl="2">
              <a:spcBef>
                <a:spcPts val="600"/>
              </a:spcBef>
            </a:pPr>
            <a:r>
              <a:rPr lang="en-US" altLang="en-US" sz="2000" dirty="0"/>
              <a:t>Urine spills into surrounding tissues.</a:t>
            </a:r>
          </a:p>
          <a:p>
            <a:pPr lvl="2">
              <a:spcBef>
                <a:spcPts val="600"/>
              </a:spcBef>
            </a:pPr>
            <a:r>
              <a:rPr lang="en-US" altLang="en-US" sz="2000" dirty="0"/>
              <a:t>Blunt injuries to lower abdomen or pelvis can rupture urinary bladder.</a:t>
            </a:r>
          </a:p>
          <a:p>
            <a:pPr lvl="1">
              <a:spcBef>
                <a:spcPct val="35000"/>
              </a:spcBef>
            </a:pPr>
            <a:r>
              <a:rPr lang="en-US" altLang="en-US" dirty="0"/>
              <a:t>In males, sudden deceleration can shear the bladder from the urethra.</a:t>
            </a:r>
          </a:p>
          <a:p>
            <a:pPr lvl="1">
              <a:spcBef>
                <a:spcPct val="35000"/>
              </a:spcBef>
            </a:pPr>
            <a:r>
              <a:rPr lang="en-US" altLang="en-US" dirty="0"/>
              <a:t>In later trimesters of pregnancy, bladder injuries increase.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a:lnSpc>
                <a:spcPct val="85000"/>
              </a:lnSpc>
            </a:pPr>
            <a:r>
              <a:rPr lang="en-US" altLang="en-US" dirty="0"/>
              <a:t>Injuries of the Genitourinary System </a:t>
            </a:r>
            <a:r>
              <a:rPr lang="en-US" altLang="en-US" sz="2000" b="0" dirty="0"/>
              <a:t>(4 of 7)</a:t>
            </a:r>
          </a:p>
        </p:txBody>
      </p:sp>
      <p:pic>
        <p:nvPicPr>
          <p:cNvPr id="8194" name="Picture 2" descr="Image shows a pelvic girdle with a ruptured bladder inside. A bone fragment is seen piercing the bladder and urine leaking into the pelvis is indicated.&#10;" title="&quot;An image depicting pelvic fracture and the perforation of the bladde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8563" y="1448739"/>
            <a:ext cx="4714874" cy="374528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0" y="5408798"/>
            <a:ext cx="6482080" cy="646331"/>
          </a:xfrm>
          <a:prstGeom prst="rect">
            <a:avLst/>
          </a:prstGeom>
        </p:spPr>
        <p:txBody>
          <a:bodyPr wrap="square">
            <a:spAutoFit/>
          </a:bodyPr>
          <a:lstStyle/>
          <a:p>
            <a:r>
              <a:rPr lang="en-US" b="1" dirty="0"/>
              <a:t>FIGURE 31-16 </a:t>
            </a:r>
            <a:r>
              <a:rPr lang="en-US" dirty="0"/>
              <a:t>Fracture of the pelvis can result in perforation of the bladder by the bony fragments. Urine then leaks into the pelvis.</a:t>
            </a:r>
          </a:p>
        </p:txBody>
      </p:sp>
      <p:sp>
        <p:nvSpPr>
          <p:cNvPr id="7" name="Rectangle 6"/>
          <p:cNvSpPr/>
          <p:nvPr/>
        </p:nvSpPr>
        <p:spPr>
          <a:xfrm>
            <a:off x="3048000" y="6062908"/>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a:lnSpc>
                <a:spcPct val="85000"/>
              </a:lnSpc>
            </a:pPr>
            <a:r>
              <a:rPr lang="en-US" altLang="en-US" dirty="0"/>
              <a:t>Injuries of the Genitourinary System </a:t>
            </a:r>
            <a:r>
              <a:rPr lang="en-US" altLang="en-US" sz="2000" b="0" dirty="0"/>
              <a:t>(5 of 7)</a:t>
            </a:r>
          </a:p>
        </p:txBody>
      </p:sp>
      <p:sp>
        <p:nvSpPr>
          <p:cNvPr id="68611" name="Content Placeholder 2"/>
          <p:cNvSpPr>
            <a:spLocks noGrp="1"/>
          </p:cNvSpPr>
          <p:nvPr>
            <p:ph type="body" idx="1"/>
          </p:nvPr>
        </p:nvSpPr>
        <p:spPr>
          <a:xfrm>
            <a:off x="925830" y="1490870"/>
            <a:ext cx="9818370" cy="4699047"/>
          </a:xfrm>
        </p:spPr>
        <p:txBody>
          <a:bodyPr rIns="228600"/>
          <a:lstStyle/>
          <a:p>
            <a:pPr>
              <a:spcBef>
                <a:spcPct val="35000"/>
              </a:spcBef>
            </a:pPr>
            <a:r>
              <a:rPr lang="en-US" altLang="en-US" dirty="0"/>
              <a:t>External male genitalia injuries</a:t>
            </a:r>
          </a:p>
          <a:p>
            <a:pPr lvl="1">
              <a:spcBef>
                <a:spcPct val="35000"/>
              </a:spcBef>
            </a:pPr>
            <a:r>
              <a:rPr lang="en-US" altLang="en-US" dirty="0"/>
              <a:t>Soft-tissue wounds</a:t>
            </a:r>
          </a:p>
          <a:p>
            <a:pPr lvl="1">
              <a:spcBef>
                <a:spcPct val="35000"/>
              </a:spcBef>
            </a:pPr>
            <a:r>
              <a:rPr lang="en-US" altLang="en-US" dirty="0"/>
              <a:t>Painful and of great concern for patient</a:t>
            </a:r>
          </a:p>
          <a:p>
            <a:pPr lvl="2">
              <a:spcBef>
                <a:spcPts val="600"/>
              </a:spcBef>
            </a:pPr>
            <a:r>
              <a:rPr lang="en-US" altLang="en-US" sz="2000" dirty="0"/>
              <a:t>Rarely life threatening</a:t>
            </a:r>
          </a:p>
          <a:p>
            <a:pPr lvl="2">
              <a:spcBef>
                <a:spcPts val="600"/>
              </a:spcBef>
            </a:pPr>
            <a:r>
              <a:rPr lang="en-US" altLang="en-US" sz="2000" dirty="0"/>
              <a:t>Should not be given priority over more severe wounds unless there is severe bleeding</a:t>
            </a:r>
          </a:p>
          <a:p>
            <a:pPr lvl="2">
              <a:spcBef>
                <a:spcPts val="600"/>
              </a:spcBef>
            </a:pPr>
            <a:r>
              <a:rPr lang="en-US" altLang="en-US" sz="2000" dirty="0"/>
              <a:t>Pain may be referred to the lower abdomen.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a:lnSpc>
                <a:spcPct val="85000"/>
              </a:lnSpc>
            </a:pPr>
            <a:r>
              <a:rPr lang="en-US" altLang="en-US" dirty="0"/>
              <a:t>Injuries of the Genitourinary System </a:t>
            </a:r>
            <a:r>
              <a:rPr lang="en-US" altLang="en-US" sz="2000" b="0" dirty="0"/>
              <a:t>(6 of 7)</a:t>
            </a:r>
          </a:p>
        </p:txBody>
      </p:sp>
      <p:sp>
        <p:nvSpPr>
          <p:cNvPr id="69635" name="Content Placeholder 2"/>
          <p:cNvSpPr>
            <a:spLocks noGrp="1"/>
          </p:cNvSpPr>
          <p:nvPr>
            <p:ph type="body" idx="1"/>
          </p:nvPr>
        </p:nvSpPr>
        <p:spPr/>
        <p:txBody>
          <a:bodyPr rIns="228600"/>
          <a:lstStyle/>
          <a:p>
            <a:pPr>
              <a:spcBef>
                <a:spcPct val="35000"/>
              </a:spcBef>
            </a:pPr>
            <a:r>
              <a:rPr lang="en-US" altLang="en-US" dirty="0"/>
              <a:t>Female genitalia injuries</a:t>
            </a:r>
          </a:p>
          <a:p>
            <a:pPr lvl="1">
              <a:spcBef>
                <a:spcPct val="35000"/>
              </a:spcBef>
            </a:pPr>
            <a:r>
              <a:rPr lang="en-US" altLang="en-US" dirty="0"/>
              <a:t>Internal female genitalia</a:t>
            </a:r>
          </a:p>
          <a:p>
            <a:pPr lvl="2">
              <a:spcBef>
                <a:spcPts val="600"/>
              </a:spcBef>
            </a:pPr>
            <a:r>
              <a:rPr lang="en-US" altLang="en-US" sz="2000" dirty="0"/>
              <a:t>Uterus, ovaries, fallopian tubes are rarely damaged.</a:t>
            </a:r>
          </a:p>
          <a:p>
            <a:pPr lvl="2">
              <a:spcBef>
                <a:spcPts val="600"/>
              </a:spcBef>
            </a:pPr>
            <a:r>
              <a:rPr lang="en-US" altLang="en-US" sz="2000" dirty="0"/>
              <a:t>Exception is pregnant uterus.</a:t>
            </a:r>
          </a:p>
          <a:p>
            <a:pPr lvl="3">
              <a:spcBef>
                <a:spcPts val="600"/>
              </a:spcBef>
            </a:pPr>
            <a:r>
              <a:rPr lang="en-US" altLang="en-US" sz="2000" dirty="0"/>
              <a:t>Uterus enlarges substantially and rises out of pelvis.</a:t>
            </a:r>
          </a:p>
          <a:p>
            <a:pPr lvl="3">
              <a:spcBef>
                <a:spcPts val="600"/>
              </a:spcBef>
            </a:pPr>
            <a:r>
              <a:rPr lang="en-US" altLang="en-US" sz="2000" dirty="0"/>
              <a:t>Injuries can be serious. </a:t>
            </a:r>
          </a:p>
          <a:p>
            <a:pPr lvl="3">
              <a:spcBef>
                <a:spcPts val="600"/>
              </a:spcBef>
            </a:pPr>
            <a:r>
              <a:rPr lang="en-US" altLang="en-US" sz="2000" dirty="0"/>
              <a:t>Also keep fetus in mind.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a:lnSpc>
                <a:spcPct val="85000"/>
              </a:lnSpc>
            </a:pPr>
            <a:r>
              <a:rPr lang="en-US" altLang="en-US" dirty="0"/>
              <a:t>Injuries of the Genitourinary System </a:t>
            </a:r>
            <a:r>
              <a:rPr lang="en-US" altLang="en-US" sz="2000" b="0" dirty="0"/>
              <a:t>(7 of 7)</a:t>
            </a:r>
          </a:p>
        </p:txBody>
      </p:sp>
      <p:sp>
        <p:nvSpPr>
          <p:cNvPr id="70659" name="Rectangle 3"/>
          <p:cNvSpPr>
            <a:spLocks noGrp="1" noChangeArrowheads="1"/>
          </p:cNvSpPr>
          <p:nvPr>
            <p:ph type="body" idx="1"/>
          </p:nvPr>
        </p:nvSpPr>
        <p:spPr>
          <a:xfrm>
            <a:off x="925830" y="1490870"/>
            <a:ext cx="9538970" cy="4699047"/>
          </a:xfrm>
        </p:spPr>
        <p:txBody>
          <a:bodyPr rIns="228600"/>
          <a:lstStyle/>
          <a:p>
            <a:pPr>
              <a:spcBef>
                <a:spcPct val="35000"/>
              </a:spcBef>
            </a:pPr>
            <a:r>
              <a:rPr lang="en-US" altLang="en-US" dirty="0"/>
              <a:t>Female genitalia injuries (cont’d)</a:t>
            </a:r>
          </a:p>
          <a:p>
            <a:pPr lvl="1">
              <a:spcBef>
                <a:spcPct val="35000"/>
              </a:spcBef>
            </a:pPr>
            <a:r>
              <a:rPr lang="en-US" altLang="en-US" dirty="0"/>
              <a:t>External female genitalia</a:t>
            </a:r>
          </a:p>
          <a:p>
            <a:pPr lvl="2">
              <a:spcBef>
                <a:spcPts val="600"/>
              </a:spcBef>
            </a:pPr>
            <a:r>
              <a:rPr lang="en-US" altLang="en-US" sz="2000" dirty="0"/>
              <a:t>Vulva, clitoris, major and minor labia</a:t>
            </a:r>
          </a:p>
          <a:p>
            <a:pPr lvl="2">
              <a:spcBef>
                <a:spcPts val="600"/>
              </a:spcBef>
            </a:pPr>
            <a:r>
              <a:rPr lang="en-US" altLang="en-US" sz="2000" dirty="0"/>
              <a:t>Very rich nerve supply</a:t>
            </a:r>
          </a:p>
          <a:p>
            <a:pPr lvl="2">
              <a:spcBef>
                <a:spcPts val="600"/>
              </a:spcBef>
            </a:pPr>
            <a:r>
              <a:rPr lang="en-US" altLang="en-US" sz="2000" dirty="0"/>
              <a:t>Consider sexual assault and pregnancy.</a:t>
            </a:r>
          </a:p>
          <a:p>
            <a:pPr lvl="2">
              <a:spcBef>
                <a:spcPts val="600"/>
              </a:spcBef>
            </a:pPr>
            <a:r>
              <a:rPr lang="en-US" altLang="en-US" sz="2000" dirty="0"/>
              <a:t>If external bleeding, a sterile absorbent sanitary pad may be applied to the labia.</a:t>
            </a:r>
          </a:p>
          <a:p>
            <a:pPr lvl="2">
              <a:spcBef>
                <a:spcPts val="600"/>
              </a:spcBef>
            </a:pPr>
            <a:r>
              <a:rPr lang="en-US" altLang="en-US" sz="2000" dirty="0"/>
              <a:t>Do not insert anything into the vagina.</a:t>
            </a:r>
          </a:p>
          <a:p>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ChangeArrowheads="1"/>
          </p:cNvSpPr>
          <p:nvPr>
            <p:ph type="title"/>
          </p:nvPr>
        </p:nvSpPr>
        <p:spPr/>
        <p:txBody>
          <a:bodyPr/>
          <a:lstStyle/>
          <a:p>
            <a:pPr>
              <a:lnSpc>
                <a:spcPct val="85000"/>
              </a:lnSpc>
            </a:pPr>
            <a:r>
              <a:rPr lang="en-US" altLang="en-US" dirty="0"/>
              <a:t>Introduction </a:t>
            </a:r>
            <a:r>
              <a:rPr lang="en-US" altLang="en-US" sz="2000" b="0" dirty="0"/>
              <a:t>(2 of 2)</a:t>
            </a:r>
          </a:p>
        </p:txBody>
      </p:sp>
      <p:sp>
        <p:nvSpPr>
          <p:cNvPr id="8195" name="Rectangle 1027"/>
          <p:cNvSpPr>
            <a:spLocks noGrp="1" noChangeArrowheads="1"/>
          </p:cNvSpPr>
          <p:nvPr>
            <p:ph type="body" idx="1"/>
          </p:nvPr>
        </p:nvSpPr>
        <p:spPr/>
        <p:txBody>
          <a:bodyPr rIns="228600"/>
          <a:lstStyle/>
          <a:p>
            <a:pPr>
              <a:spcBef>
                <a:spcPct val="35000"/>
              </a:spcBef>
            </a:pPr>
            <a:r>
              <a:rPr lang="en-US" altLang="en-US" dirty="0"/>
              <a:t>Significant trauma to the abdomen can occur from blunt trauma, penetrating trauma, or both. </a:t>
            </a:r>
          </a:p>
          <a:p>
            <a:pPr>
              <a:spcBef>
                <a:spcPct val="35000"/>
              </a:spcBef>
            </a:pPr>
            <a:r>
              <a:rPr lang="en-US" altLang="en-US" dirty="0"/>
              <a:t>Injuries to the abdomen that go unrecognized or are not repaired in surgery are a leading cause of traumatic death.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a:lnSpc>
                <a:spcPct val="85000"/>
              </a:lnSpc>
            </a:pPr>
            <a:r>
              <a:rPr lang="en-US" altLang="en-US" dirty="0"/>
              <a:t>Patient Assessment of the Genitourinary System</a:t>
            </a:r>
            <a:endParaRPr lang="en-US" altLang="en-US" sz="2800" b="0" dirty="0"/>
          </a:p>
        </p:txBody>
      </p:sp>
      <p:sp>
        <p:nvSpPr>
          <p:cNvPr id="71683" name="Content Placeholder 2"/>
          <p:cNvSpPr>
            <a:spLocks noGrp="1"/>
          </p:cNvSpPr>
          <p:nvPr>
            <p:ph type="body" idx="1"/>
          </p:nvPr>
        </p:nvSpPr>
        <p:spPr/>
        <p:txBody>
          <a:bodyPr rIns="228600"/>
          <a:lstStyle/>
          <a:p>
            <a:pPr>
              <a:spcBef>
                <a:spcPct val="35000"/>
              </a:spcBef>
            </a:pPr>
            <a:r>
              <a:rPr lang="en-US" altLang="en-US" dirty="0"/>
              <a:t>Potential for patient embarrassment</a:t>
            </a:r>
          </a:p>
          <a:p>
            <a:pPr lvl="1">
              <a:spcBef>
                <a:spcPct val="35000"/>
              </a:spcBef>
            </a:pPr>
            <a:r>
              <a:rPr lang="en-US" altLang="en-US" dirty="0"/>
              <a:t>Maintain a professional presence.</a:t>
            </a:r>
          </a:p>
          <a:p>
            <a:pPr lvl="1">
              <a:spcBef>
                <a:spcPct val="35000"/>
              </a:spcBef>
            </a:pPr>
            <a:r>
              <a:rPr lang="en-US" altLang="en-US" dirty="0"/>
              <a:t>Provide privacy.</a:t>
            </a:r>
          </a:p>
          <a:p>
            <a:pPr lvl="1">
              <a:spcBef>
                <a:spcPct val="35000"/>
              </a:spcBef>
            </a:pPr>
            <a:r>
              <a:rPr lang="en-US" altLang="en-US" dirty="0"/>
              <a:t>Have EMT of same gender perform assessment.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a:lnSpc>
                <a:spcPct val="85000"/>
              </a:lnSpc>
            </a:pPr>
            <a:r>
              <a:rPr lang="en-US" altLang="en-US" dirty="0"/>
              <a:t>Scene Size-up</a:t>
            </a:r>
            <a:endParaRPr lang="en-US" altLang="en-US" sz="2800" b="0" dirty="0"/>
          </a:p>
        </p:txBody>
      </p:sp>
      <p:sp>
        <p:nvSpPr>
          <p:cNvPr id="72707" name="Content Placeholder 2"/>
          <p:cNvSpPr>
            <a:spLocks noGrp="1"/>
          </p:cNvSpPr>
          <p:nvPr>
            <p:ph type="body" idx="1"/>
          </p:nvPr>
        </p:nvSpPr>
        <p:spPr/>
        <p:txBody>
          <a:bodyPr rIns="228600"/>
          <a:lstStyle/>
          <a:p>
            <a:pPr>
              <a:spcBef>
                <a:spcPct val="35000"/>
              </a:spcBef>
            </a:pPr>
            <a:r>
              <a:rPr lang="en-US" altLang="en-US" dirty="0"/>
              <a:t>Scene safety</a:t>
            </a:r>
          </a:p>
          <a:p>
            <a:pPr lvl="1">
              <a:spcBef>
                <a:spcPct val="35000"/>
              </a:spcBef>
            </a:pPr>
            <a:r>
              <a:rPr lang="en-US" altLang="en-US" dirty="0"/>
              <a:t>Assess the scene for hazards and threats.</a:t>
            </a:r>
          </a:p>
          <a:p>
            <a:pPr lvl="1">
              <a:spcBef>
                <a:spcPct val="35000"/>
              </a:spcBef>
            </a:pPr>
            <a:r>
              <a:rPr lang="en-US" altLang="en-US" dirty="0"/>
              <a:t>Apply standard precautions.</a:t>
            </a:r>
          </a:p>
          <a:p>
            <a:pPr>
              <a:spcBef>
                <a:spcPct val="35000"/>
              </a:spcBef>
            </a:pPr>
            <a:r>
              <a:rPr lang="en-US" altLang="en-US" dirty="0"/>
              <a:t>Look for indicators of MOI.</a:t>
            </a:r>
          </a:p>
          <a:p>
            <a:pPr lvl="1">
              <a:spcBef>
                <a:spcPct val="35000"/>
              </a:spcBef>
            </a:pPr>
            <a:r>
              <a:rPr lang="en-US" altLang="en-US" dirty="0"/>
              <a:t>Patient may avoid discussion to avoid undergoing physical exam.</a:t>
            </a:r>
          </a:p>
          <a:p>
            <a:pPr lvl="1">
              <a:spcBef>
                <a:spcPct val="35000"/>
              </a:spcBef>
            </a:pPr>
            <a:r>
              <a:rPr lang="en-US" altLang="en-US" dirty="0"/>
              <a:t>Patient may provide an MOI that seems less embarrassing than the actual MOI.</a:t>
            </a:r>
          </a:p>
          <a:p>
            <a:pPr lvl="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a:lnSpc>
                <a:spcPct val="85000"/>
              </a:lnSpc>
            </a:pPr>
            <a:r>
              <a:rPr lang="en-US" altLang="en-US" dirty="0"/>
              <a:t>Primary Assessment </a:t>
            </a:r>
            <a:r>
              <a:rPr lang="en-US" altLang="en-US" sz="2000" b="0" dirty="0"/>
              <a:t>(1 of 4)</a:t>
            </a:r>
          </a:p>
        </p:txBody>
      </p:sp>
      <p:sp>
        <p:nvSpPr>
          <p:cNvPr id="73731" name="Content Placeholder 2"/>
          <p:cNvSpPr>
            <a:spLocks noGrp="1"/>
          </p:cNvSpPr>
          <p:nvPr>
            <p:ph type="body" idx="1"/>
          </p:nvPr>
        </p:nvSpPr>
        <p:spPr/>
        <p:txBody>
          <a:bodyPr rIns="228600"/>
          <a:lstStyle/>
          <a:p>
            <a:pPr>
              <a:spcBef>
                <a:spcPct val="35000"/>
              </a:spcBef>
            </a:pPr>
            <a:r>
              <a:rPr lang="en-US" altLang="en-US" dirty="0"/>
              <a:t>Quickly scan patient to identify and treat life threats.</a:t>
            </a:r>
          </a:p>
          <a:p>
            <a:pPr lvl="1">
              <a:spcBef>
                <a:spcPct val="35000"/>
              </a:spcBef>
            </a:pPr>
            <a:r>
              <a:rPr lang="en-US" altLang="en-US" dirty="0"/>
              <a:t>Genitourinary system is very vascular.</a:t>
            </a:r>
          </a:p>
          <a:p>
            <a:pPr lvl="2">
              <a:spcBef>
                <a:spcPts val="800"/>
              </a:spcBef>
            </a:pPr>
            <a:r>
              <a:rPr lang="en-US" altLang="en-US" sz="2000" dirty="0"/>
              <a:t>Life-threatening hemorrhage must be addressed immediately.</a:t>
            </a:r>
          </a:p>
          <a:p>
            <a:pPr marL="914400" lvl="2" indent="0">
              <a:buNone/>
            </a:pPr>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a:lnSpc>
                <a:spcPct val="85000"/>
              </a:lnSpc>
            </a:pPr>
            <a:r>
              <a:rPr lang="en-US" altLang="en-US" dirty="0"/>
              <a:t>Primary Assessment </a:t>
            </a:r>
            <a:r>
              <a:rPr lang="en-US" altLang="en-US" sz="2000" b="0" dirty="0"/>
              <a:t>(2 of 4)</a:t>
            </a:r>
          </a:p>
        </p:txBody>
      </p:sp>
      <p:sp>
        <p:nvSpPr>
          <p:cNvPr id="74755" name="Rectangle 3"/>
          <p:cNvSpPr>
            <a:spLocks noGrp="1" noChangeArrowheads="1"/>
          </p:cNvSpPr>
          <p:nvPr>
            <p:ph type="body" idx="1"/>
          </p:nvPr>
        </p:nvSpPr>
        <p:spPr/>
        <p:txBody>
          <a:bodyPr rIns="228600"/>
          <a:lstStyle/>
          <a:p>
            <a:pPr>
              <a:spcBef>
                <a:spcPct val="35000"/>
              </a:spcBef>
            </a:pPr>
            <a:r>
              <a:rPr lang="en-US" altLang="en-US" dirty="0"/>
              <a:t>Airway and breathing</a:t>
            </a:r>
          </a:p>
          <a:p>
            <a:pPr lvl="1">
              <a:spcBef>
                <a:spcPct val="35000"/>
              </a:spcBef>
            </a:pPr>
            <a:r>
              <a:rPr lang="en-US" altLang="en-US" dirty="0"/>
              <a:t>Ensure the patient has a clear and patent airway.</a:t>
            </a:r>
          </a:p>
          <a:p>
            <a:pPr lvl="2">
              <a:spcBef>
                <a:spcPts val="600"/>
              </a:spcBef>
            </a:pPr>
            <a:r>
              <a:rPr lang="en-US" altLang="en-US" sz="2000" dirty="0"/>
              <a:t>Provide assisted ventilations with bag-mask device as needed.</a:t>
            </a:r>
          </a:p>
          <a:p>
            <a:pPr lvl="1">
              <a:spcBef>
                <a:spcPct val="35000"/>
              </a:spcBef>
            </a:pPr>
            <a:r>
              <a:rPr lang="en-US" altLang="en-US" dirty="0"/>
              <a:t>Consider advanced airway if patient is unresponsive.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a:lnSpc>
                <a:spcPct val="85000"/>
              </a:lnSpc>
            </a:pPr>
            <a:r>
              <a:rPr lang="en-US" altLang="en-US" dirty="0"/>
              <a:t>Primary Assessment </a:t>
            </a:r>
            <a:r>
              <a:rPr lang="en-US" altLang="en-US" sz="2000" b="0" dirty="0"/>
              <a:t>(3 of 4)</a:t>
            </a:r>
          </a:p>
        </p:txBody>
      </p:sp>
      <p:sp>
        <p:nvSpPr>
          <p:cNvPr id="75779" name="Rectangle 3"/>
          <p:cNvSpPr>
            <a:spLocks noGrp="1" noChangeArrowheads="1"/>
          </p:cNvSpPr>
          <p:nvPr>
            <p:ph type="body" idx="1"/>
          </p:nvPr>
        </p:nvSpPr>
        <p:spPr/>
        <p:txBody>
          <a:bodyPr rIns="228600"/>
          <a:lstStyle/>
          <a:p>
            <a:pPr>
              <a:spcBef>
                <a:spcPct val="35000"/>
              </a:spcBef>
            </a:pPr>
            <a:r>
              <a:rPr lang="en-US" altLang="en-US" dirty="0"/>
              <a:t>Circulation</a:t>
            </a:r>
          </a:p>
          <a:p>
            <a:pPr lvl="1">
              <a:spcBef>
                <a:spcPct val="35000"/>
              </a:spcBef>
            </a:pPr>
            <a:r>
              <a:rPr lang="en-US" altLang="en-US" dirty="0"/>
              <a:t>Assess pulse rate and quality.</a:t>
            </a:r>
          </a:p>
          <a:p>
            <a:pPr lvl="1">
              <a:spcBef>
                <a:spcPct val="35000"/>
              </a:spcBef>
            </a:pPr>
            <a:r>
              <a:rPr lang="en-US" altLang="en-US" dirty="0"/>
              <a:t>Closed injuries do not have visible signs of bleeding.</a:t>
            </a:r>
          </a:p>
          <a:p>
            <a:pPr lvl="1">
              <a:spcBef>
                <a:spcPct val="35000"/>
              </a:spcBef>
            </a:pPr>
            <a:r>
              <a:rPr lang="en-US" altLang="en-US" dirty="0"/>
              <a:t>Treat for shock.</a:t>
            </a:r>
          </a:p>
          <a:p>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lnSpc>
                <a:spcPct val="85000"/>
              </a:lnSpc>
            </a:pPr>
            <a:r>
              <a:rPr lang="en-US" altLang="en-US" dirty="0"/>
              <a:t>Primary Assessment </a:t>
            </a:r>
            <a:r>
              <a:rPr lang="en-US" altLang="en-US" sz="2000" b="0" dirty="0"/>
              <a:t>(4 of 4)</a:t>
            </a:r>
          </a:p>
        </p:txBody>
      </p:sp>
      <p:sp>
        <p:nvSpPr>
          <p:cNvPr id="76803" name="Rectangle 3"/>
          <p:cNvSpPr>
            <a:spLocks noGrp="1" noChangeArrowheads="1"/>
          </p:cNvSpPr>
          <p:nvPr>
            <p:ph type="body" idx="1"/>
          </p:nvPr>
        </p:nvSpPr>
        <p:spPr/>
        <p:txBody>
          <a:bodyPr rIns="228600"/>
          <a:lstStyle/>
          <a:p>
            <a:pPr>
              <a:spcBef>
                <a:spcPct val="35000"/>
              </a:spcBef>
            </a:pPr>
            <a:r>
              <a:rPr lang="en-US" altLang="en-US" dirty="0"/>
              <a:t>Transport decision</a:t>
            </a:r>
          </a:p>
          <a:p>
            <a:pPr lvl="1">
              <a:spcBef>
                <a:spcPct val="35000"/>
              </a:spcBef>
            </a:pPr>
            <a:r>
              <a:rPr lang="en-US" altLang="en-US" dirty="0"/>
              <a:t>Any injury to the genitourinary system can be life altering.</a:t>
            </a:r>
          </a:p>
          <a:p>
            <a:pPr lvl="2">
              <a:spcBef>
                <a:spcPts val="800"/>
              </a:spcBef>
            </a:pPr>
            <a:r>
              <a:rPr lang="en-US" altLang="en-US" sz="2000" dirty="0"/>
              <a:t>Transport to a trauma center.</a:t>
            </a:r>
          </a:p>
          <a:p>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a:lnSpc>
                <a:spcPct val="85000"/>
              </a:lnSpc>
            </a:pPr>
            <a:r>
              <a:rPr lang="en-US" altLang="en-US" dirty="0"/>
              <a:t>History Taking </a:t>
            </a:r>
            <a:r>
              <a:rPr lang="en-US" altLang="en-US" sz="2000" b="0" dirty="0"/>
              <a:t>(1 of 2)</a:t>
            </a:r>
          </a:p>
        </p:txBody>
      </p:sp>
      <p:sp>
        <p:nvSpPr>
          <p:cNvPr id="77827" name="Content Placeholder 2"/>
          <p:cNvSpPr>
            <a:spLocks noGrp="1"/>
          </p:cNvSpPr>
          <p:nvPr>
            <p:ph type="body" idx="1"/>
          </p:nvPr>
        </p:nvSpPr>
        <p:spPr/>
        <p:txBody>
          <a:bodyPr rIns="228600"/>
          <a:lstStyle/>
          <a:p>
            <a:pPr>
              <a:spcBef>
                <a:spcPct val="35000"/>
              </a:spcBef>
            </a:pPr>
            <a:r>
              <a:rPr lang="en-US" altLang="en-US" dirty="0"/>
              <a:t>Investigate chief complaint.</a:t>
            </a:r>
          </a:p>
          <a:p>
            <a:pPr lvl="1">
              <a:spcBef>
                <a:spcPct val="35000"/>
              </a:spcBef>
            </a:pPr>
            <a:r>
              <a:rPr lang="en-US" altLang="en-US" dirty="0"/>
              <a:t>Common associated complaints with genitourinary injuries are:</a:t>
            </a:r>
          </a:p>
          <a:p>
            <a:pPr lvl="2">
              <a:spcBef>
                <a:spcPts val="800"/>
              </a:spcBef>
            </a:pPr>
            <a:r>
              <a:rPr lang="en-US" altLang="en-US" sz="2000" dirty="0"/>
              <a:t>Nausea and vomiting</a:t>
            </a:r>
          </a:p>
          <a:p>
            <a:pPr lvl="2">
              <a:spcBef>
                <a:spcPts val="800"/>
              </a:spcBef>
            </a:pPr>
            <a:r>
              <a:rPr lang="en-US" altLang="en-US" sz="2000" dirty="0"/>
              <a:t>Diarrhea</a:t>
            </a:r>
          </a:p>
          <a:p>
            <a:pPr lvl="2">
              <a:spcBef>
                <a:spcPts val="800"/>
              </a:spcBef>
            </a:pPr>
            <a:r>
              <a:rPr lang="en-US" altLang="en-US" sz="2000" dirty="0"/>
              <a:t>Blood in urine</a:t>
            </a:r>
          </a:p>
          <a:p>
            <a:pPr lvl="2">
              <a:spcBef>
                <a:spcPts val="800"/>
              </a:spcBef>
            </a:pPr>
            <a:r>
              <a:rPr lang="en-US" altLang="en-US" sz="2000" dirty="0"/>
              <a:t>Vomiting blood</a:t>
            </a:r>
          </a:p>
          <a:p>
            <a:pPr lvl="2">
              <a:spcBef>
                <a:spcPts val="800"/>
              </a:spcBef>
            </a:pPr>
            <a:r>
              <a:rPr lang="en-US" altLang="en-US" sz="2000" dirty="0"/>
              <a:t>Abnormal bowel and bladder habits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lnSpc>
                <a:spcPct val="85000"/>
              </a:lnSpc>
            </a:pPr>
            <a:r>
              <a:rPr lang="en-US" altLang="en-US" dirty="0"/>
              <a:t>History Taking </a:t>
            </a:r>
            <a:r>
              <a:rPr lang="en-US" altLang="en-US" sz="2000" b="0" dirty="0"/>
              <a:t>(2 of 2)</a:t>
            </a:r>
          </a:p>
        </p:txBody>
      </p:sp>
      <p:sp>
        <p:nvSpPr>
          <p:cNvPr id="78851" name="Rectangle 3"/>
          <p:cNvSpPr>
            <a:spLocks noGrp="1" noChangeArrowheads="1"/>
          </p:cNvSpPr>
          <p:nvPr>
            <p:ph type="body" idx="1"/>
          </p:nvPr>
        </p:nvSpPr>
        <p:spPr/>
        <p:txBody>
          <a:bodyPr rIns="228600"/>
          <a:lstStyle/>
          <a:p>
            <a:pPr>
              <a:spcBef>
                <a:spcPct val="35000"/>
              </a:spcBef>
            </a:pPr>
            <a:r>
              <a:rPr lang="en-US" altLang="en-US" dirty="0"/>
              <a:t>SAMPLE history</a:t>
            </a:r>
          </a:p>
          <a:p>
            <a:pPr lvl="1">
              <a:spcBef>
                <a:spcPct val="35000"/>
              </a:spcBef>
            </a:pPr>
            <a:r>
              <a:rPr lang="en-US" altLang="en-US" dirty="0"/>
              <a:t>Use OPQRST to learn about patient’s pain.</a:t>
            </a:r>
          </a:p>
          <a:p>
            <a:pPr lvl="1">
              <a:spcBef>
                <a:spcPct val="35000"/>
              </a:spcBef>
            </a:pPr>
            <a:r>
              <a:rPr lang="en-US" altLang="en-US" dirty="0"/>
              <a:t>Ask patient about output. </a:t>
            </a:r>
          </a:p>
          <a:p>
            <a:pPr lvl="2">
              <a:spcBef>
                <a:spcPts val="600"/>
              </a:spcBef>
            </a:pPr>
            <a:r>
              <a:rPr lang="en-US" altLang="en-US" sz="2000" dirty="0"/>
              <a:t>Especially blood in urine</a:t>
            </a:r>
          </a:p>
          <a:p>
            <a:pPr lvl="1">
              <a:spcBef>
                <a:spcPct val="35000"/>
              </a:spcBef>
            </a:pPr>
            <a:r>
              <a:rPr lang="en-US" altLang="en-US" dirty="0"/>
              <a:t>Ask about allergies. </a:t>
            </a:r>
          </a:p>
          <a:p>
            <a:pPr lvl="1">
              <a:spcBef>
                <a:spcPct val="35000"/>
              </a:spcBef>
            </a:pPr>
            <a:r>
              <a:rPr lang="en-US" altLang="en-US" dirty="0"/>
              <a:t>Last intake of food and fluid</a:t>
            </a:r>
          </a:p>
          <a:p>
            <a:pPr lvl="1">
              <a:spcBef>
                <a:spcPct val="35000"/>
              </a:spcBef>
            </a:pPr>
            <a:r>
              <a:rPr lang="en-US" altLang="en-US" dirty="0"/>
              <a:t>Address events leading up to injury.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a:lnSpc>
                <a:spcPct val="85000"/>
              </a:lnSpc>
            </a:pPr>
            <a:r>
              <a:rPr lang="en-US" altLang="en-US" dirty="0"/>
              <a:t>Secondary Assessment </a:t>
            </a:r>
            <a:endParaRPr lang="en-US" altLang="en-US" sz="2800" b="0" dirty="0"/>
          </a:p>
        </p:txBody>
      </p:sp>
      <p:sp>
        <p:nvSpPr>
          <p:cNvPr id="79875" name="Content Placeholder 2"/>
          <p:cNvSpPr>
            <a:spLocks noGrp="1"/>
          </p:cNvSpPr>
          <p:nvPr>
            <p:ph type="body" idx="1"/>
          </p:nvPr>
        </p:nvSpPr>
        <p:spPr/>
        <p:txBody>
          <a:bodyPr rIns="228600"/>
          <a:lstStyle/>
          <a:p>
            <a:pPr>
              <a:spcBef>
                <a:spcPct val="35000"/>
              </a:spcBef>
            </a:pPr>
            <a:r>
              <a:rPr lang="en-US" altLang="en-US" dirty="0"/>
              <a:t>Physical examinations</a:t>
            </a:r>
          </a:p>
          <a:p>
            <a:pPr lvl="1">
              <a:spcBef>
                <a:spcPct val="35000"/>
              </a:spcBef>
            </a:pPr>
            <a:r>
              <a:rPr lang="en-US" altLang="en-US" dirty="0"/>
              <a:t>Genitourinary system injuries can be awkward to assess and treat.</a:t>
            </a:r>
          </a:p>
          <a:p>
            <a:pPr lvl="1">
              <a:spcBef>
                <a:spcPct val="35000"/>
              </a:spcBef>
            </a:pPr>
            <a:r>
              <a:rPr lang="en-US" altLang="en-US" dirty="0"/>
              <a:t>Focus on specific region of body when isolated injury is present.</a:t>
            </a:r>
          </a:p>
          <a:p>
            <a:pPr lvl="1">
              <a:spcBef>
                <a:spcPct val="35000"/>
              </a:spcBef>
            </a:pPr>
            <a:r>
              <a:rPr lang="en-US" altLang="en-US" dirty="0"/>
              <a:t>Look for DCAP-BTLS.</a:t>
            </a:r>
          </a:p>
          <a:p>
            <a:pPr lvl="1">
              <a:spcBef>
                <a:spcPct val="35000"/>
              </a:spcBef>
            </a:pPr>
            <a:r>
              <a:rPr lang="en-US" altLang="en-US" dirty="0"/>
              <a:t>Identify wounds and control bleeding.</a:t>
            </a:r>
          </a:p>
          <a:p>
            <a:pPr lvl="1">
              <a:spcBef>
                <a:spcPct val="35000"/>
              </a:spcBef>
            </a:pPr>
            <a:r>
              <a:rPr lang="en-US" altLang="en-US" dirty="0"/>
              <a:t>Obtain vital signs and reassess frequently.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a:lnSpc>
                <a:spcPct val="85000"/>
              </a:lnSpc>
            </a:pPr>
            <a:r>
              <a:rPr lang="en-US" altLang="en-US" dirty="0"/>
              <a:t>Reassessment</a:t>
            </a:r>
          </a:p>
        </p:txBody>
      </p:sp>
      <p:sp>
        <p:nvSpPr>
          <p:cNvPr id="82947" name="Content Placeholder 2"/>
          <p:cNvSpPr>
            <a:spLocks noGrp="1"/>
          </p:cNvSpPr>
          <p:nvPr>
            <p:ph type="body" idx="1"/>
          </p:nvPr>
        </p:nvSpPr>
        <p:spPr/>
        <p:txBody>
          <a:bodyPr rIns="228600"/>
          <a:lstStyle/>
          <a:p>
            <a:pPr>
              <a:spcBef>
                <a:spcPct val="35000"/>
              </a:spcBef>
            </a:pPr>
            <a:r>
              <a:rPr lang="en-US" altLang="en-US" dirty="0"/>
              <a:t>Interventions</a:t>
            </a:r>
          </a:p>
          <a:p>
            <a:pPr lvl="1">
              <a:spcBef>
                <a:spcPct val="35000"/>
              </a:spcBef>
            </a:pPr>
            <a:r>
              <a:rPr lang="en-US" altLang="en-US" dirty="0"/>
              <a:t>Repeat primary assessment and vital signs.</a:t>
            </a:r>
          </a:p>
          <a:p>
            <a:pPr lvl="1">
              <a:spcBef>
                <a:spcPct val="35000"/>
              </a:spcBef>
            </a:pPr>
            <a:r>
              <a:rPr lang="en-US" altLang="en-US" dirty="0"/>
              <a:t>Reassess interventions and treatment.</a:t>
            </a:r>
          </a:p>
          <a:p>
            <a:pPr lvl="1">
              <a:spcBef>
                <a:spcPct val="35000"/>
              </a:spcBef>
            </a:pPr>
            <a:r>
              <a:rPr lang="en-US" altLang="en-US" dirty="0"/>
              <a:t>Adjust interventions as needed.</a:t>
            </a:r>
          </a:p>
          <a:p>
            <a:pPr>
              <a:spcBef>
                <a:spcPct val="35000"/>
              </a:spcBef>
            </a:pPr>
            <a:r>
              <a:rPr lang="en-US" altLang="en-US" dirty="0"/>
              <a:t>Communication and documentation</a:t>
            </a:r>
          </a:p>
          <a:p>
            <a:pPr lvl="1">
              <a:spcBef>
                <a:spcPct val="35000"/>
              </a:spcBef>
            </a:pPr>
            <a:r>
              <a:rPr lang="en-US" altLang="en-US" dirty="0"/>
              <a:t>Communicate all concerns to hospital staff.</a:t>
            </a:r>
          </a:p>
          <a:p>
            <a:pPr lvl="1">
              <a:spcBef>
                <a:spcPct val="35000"/>
              </a:spcBef>
            </a:pPr>
            <a:r>
              <a:rPr lang="en-US" altLang="en-US" dirty="0"/>
              <a:t>Describe and document all injuries and treatments given.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p:cNvSpPr>
            <a:spLocks noGrp="1" noChangeArrowheads="1"/>
          </p:cNvSpPr>
          <p:nvPr>
            <p:ph type="title"/>
          </p:nvPr>
        </p:nvSpPr>
        <p:spPr/>
        <p:txBody>
          <a:bodyPr/>
          <a:lstStyle/>
          <a:p>
            <a:pPr>
              <a:lnSpc>
                <a:spcPct val="85000"/>
              </a:lnSpc>
            </a:pPr>
            <a:r>
              <a:rPr lang="en-US" altLang="en-US" dirty="0"/>
              <a:t>Anatomy and Physiology of the Abdomen </a:t>
            </a:r>
            <a:r>
              <a:rPr lang="en-US" altLang="en-US" sz="2000" b="0" dirty="0"/>
              <a:t>(1 of 6)</a:t>
            </a:r>
          </a:p>
        </p:txBody>
      </p:sp>
      <p:sp>
        <p:nvSpPr>
          <p:cNvPr id="9219" name="Rectangle 1027"/>
          <p:cNvSpPr>
            <a:spLocks noGrp="1" noChangeArrowheads="1"/>
          </p:cNvSpPr>
          <p:nvPr>
            <p:ph type="body" idx="1"/>
          </p:nvPr>
        </p:nvSpPr>
        <p:spPr/>
        <p:txBody>
          <a:bodyPr rIns="228600"/>
          <a:lstStyle/>
          <a:p>
            <a:pPr>
              <a:spcBef>
                <a:spcPct val="35000"/>
              </a:spcBef>
            </a:pPr>
            <a:r>
              <a:rPr lang="en-US" altLang="en-US" dirty="0"/>
              <a:t>Abdomen is divided into four general quadrants.</a:t>
            </a:r>
          </a:p>
          <a:p>
            <a:pPr>
              <a:spcBef>
                <a:spcPct val="35000"/>
              </a:spcBef>
            </a:pPr>
            <a:r>
              <a:rPr lang="en-US" altLang="en-US" dirty="0"/>
              <a:t>Quadrant of bruising/pain can delineate which organs are involved.</a:t>
            </a:r>
          </a:p>
          <a:p>
            <a:pPr lvl="1">
              <a:spcBef>
                <a:spcPct val="35000"/>
              </a:spcBef>
            </a:pPr>
            <a:r>
              <a:rPr lang="en-US" altLang="en-US" sz="2200" dirty="0"/>
              <a:t>RUQ: </a:t>
            </a:r>
            <a:r>
              <a:rPr lang="en-US" altLang="en-US" dirty="0"/>
              <a:t>Liver, gallbladder, duodenum, pancreas</a:t>
            </a:r>
          </a:p>
          <a:p>
            <a:pPr lvl="1">
              <a:spcBef>
                <a:spcPct val="35000"/>
              </a:spcBef>
            </a:pPr>
            <a:r>
              <a:rPr lang="en-US" altLang="en-US" sz="2200" dirty="0"/>
              <a:t>LUQ: </a:t>
            </a:r>
            <a:r>
              <a:rPr lang="en-US" altLang="en-US" dirty="0"/>
              <a:t>Stomach and spleen</a:t>
            </a:r>
          </a:p>
          <a:p>
            <a:pPr lvl="1">
              <a:spcBef>
                <a:spcPct val="35000"/>
              </a:spcBef>
            </a:pPr>
            <a:r>
              <a:rPr lang="en-US" altLang="en-US" sz="2200" dirty="0"/>
              <a:t>LLQ: </a:t>
            </a:r>
            <a:r>
              <a:rPr lang="en-US" altLang="en-US" dirty="0"/>
              <a:t>Descending colon, left transverse colon</a:t>
            </a:r>
          </a:p>
          <a:p>
            <a:pPr lvl="1">
              <a:spcBef>
                <a:spcPct val="35000"/>
              </a:spcBef>
            </a:pPr>
            <a:r>
              <a:rPr lang="en-US" altLang="en-US" sz="2200" dirty="0"/>
              <a:t>RLQ: </a:t>
            </a:r>
            <a:r>
              <a:rPr lang="en-US" altLang="en-US" dirty="0"/>
              <a:t>Large and small intestine, appendix</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pPr>
              <a:lnSpc>
                <a:spcPct val="85000"/>
              </a:lnSpc>
            </a:pPr>
            <a:r>
              <a:rPr lang="en-US" altLang="en-US" dirty="0"/>
              <a:t>Emergency Medical Care of Genitourinary Injuries </a:t>
            </a:r>
            <a:r>
              <a:rPr lang="en-US" altLang="en-US" sz="2000" b="0" dirty="0"/>
              <a:t>(1 of 11)</a:t>
            </a:r>
          </a:p>
        </p:txBody>
      </p:sp>
      <p:sp>
        <p:nvSpPr>
          <p:cNvPr id="83971" name="Content Placeholder 2"/>
          <p:cNvSpPr>
            <a:spLocks noGrp="1"/>
          </p:cNvSpPr>
          <p:nvPr>
            <p:ph type="body" idx="1"/>
          </p:nvPr>
        </p:nvSpPr>
        <p:spPr/>
        <p:txBody>
          <a:bodyPr rIns="228600"/>
          <a:lstStyle/>
          <a:p>
            <a:pPr>
              <a:spcBef>
                <a:spcPct val="35000"/>
              </a:spcBef>
            </a:pPr>
            <a:r>
              <a:rPr lang="en-US" altLang="en-US" dirty="0"/>
              <a:t>Kidney injuries</a:t>
            </a:r>
          </a:p>
          <a:p>
            <a:pPr lvl="1">
              <a:spcBef>
                <a:spcPct val="35000"/>
              </a:spcBef>
            </a:pPr>
            <a:r>
              <a:rPr lang="en-US" altLang="en-US" dirty="0"/>
              <a:t>Injuries may not be obvious.</a:t>
            </a:r>
          </a:p>
          <a:p>
            <a:pPr lvl="2">
              <a:spcBef>
                <a:spcPts val="600"/>
              </a:spcBef>
            </a:pPr>
            <a:r>
              <a:rPr lang="en-US" altLang="en-US" sz="2000" dirty="0"/>
              <a:t>You will see signs of shock and blood in urine</a:t>
            </a:r>
            <a:r>
              <a:rPr lang="en-US" altLang="en-US" sz="2000" dirty="0">
                <a:solidFill>
                  <a:srgbClr val="3366FF"/>
                </a:solidFill>
              </a:rPr>
              <a:t>.</a:t>
            </a:r>
            <a:r>
              <a:rPr lang="en-US" altLang="en-US" sz="2000" dirty="0"/>
              <a:t> </a:t>
            </a:r>
          </a:p>
          <a:p>
            <a:pPr lvl="1">
              <a:spcBef>
                <a:spcPct val="35000"/>
              </a:spcBef>
            </a:pPr>
            <a:r>
              <a:rPr lang="en-US" altLang="en-US" dirty="0"/>
              <a:t>Treat for shock, transport promptly, and monitor vital signs en route.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pPr>
              <a:lnSpc>
                <a:spcPct val="85000"/>
              </a:lnSpc>
            </a:pPr>
            <a:r>
              <a:rPr lang="en-US" altLang="en-US" dirty="0"/>
              <a:t>Emergency Medical Care of Genitourinary Injuries </a:t>
            </a:r>
            <a:r>
              <a:rPr lang="en-US" altLang="en-US" sz="2000" b="0" dirty="0"/>
              <a:t>(2 of 11)</a:t>
            </a:r>
          </a:p>
        </p:txBody>
      </p:sp>
      <p:sp>
        <p:nvSpPr>
          <p:cNvPr id="84995" name="Content Placeholder 2"/>
          <p:cNvSpPr>
            <a:spLocks noGrp="1"/>
          </p:cNvSpPr>
          <p:nvPr>
            <p:ph type="body" idx="1"/>
          </p:nvPr>
        </p:nvSpPr>
        <p:spPr/>
        <p:txBody>
          <a:bodyPr rIns="228600"/>
          <a:lstStyle/>
          <a:p>
            <a:pPr>
              <a:spcBef>
                <a:spcPct val="35000"/>
              </a:spcBef>
            </a:pPr>
            <a:r>
              <a:rPr lang="en-US" altLang="en-US" dirty="0"/>
              <a:t>Urinary bladder injury</a:t>
            </a:r>
          </a:p>
          <a:p>
            <a:pPr lvl="1">
              <a:spcBef>
                <a:spcPct val="35000"/>
              </a:spcBef>
            </a:pPr>
            <a:r>
              <a:rPr lang="en-US" altLang="en-US" dirty="0"/>
              <a:t>Suspect if you see:</a:t>
            </a:r>
          </a:p>
          <a:p>
            <a:pPr lvl="2">
              <a:spcBef>
                <a:spcPts val="800"/>
              </a:spcBef>
            </a:pPr>
            <a:r>
              <a:rPr lang="en-US" altLang="en-US" sz="2000" dirty="0"/>
              <a:t>Blood at urethral opening</a:t>
            </a:r>
          </a:p>
          <a:p>
            <a:pPr lvl="2">
              <a:spcBef>
                <a:spcPts val="800"/>
              </a:spcBef>
            </a:pPr>
            <a:r>
              <a:rPr lang="en-US" altLang="en-US" sz="2000" dirty="0"/>
              <a:t>Signs of trauma to lower abdomen, pelvis, or perineum</a:t>
            </a:r>
          </a:p>
          <a:p>
            <a:pPr lvl="1">
              <a:spcBef>
                <a:spcPts val="800"/>
              </a:spcBef>
            </a:pPr>
            <a:r>
              <a:rPr lang="en-US" altLang="en-US" dirty="0"/>
              <a:t>In presence of shock or associated injuries:</a:t>
            </a:r>
          </a:p>
          <a:p>
            <a:pPr lvl="2">
              <a:spcBef>
                <a:spcPts val="800"/>
              </a:spcBef>
            </a:pPr>
            <a:r>
              <a:rPr lang="en-US" altLang="en-US" sz="2000" dirty="0"/>
              <a:t>Transport promptly.</a:t>
            </a:r>
          </a:p>
          <a:p>
            <a:pPr lvl="2">
              <a:spcBef>
                <a:spcPts val="800"/>
              </a:spcBef>
            </a:pPr>
            <a:r>
              <a:rPr lang="en-US" altLang="en-US" sz="2000" dirty="0"/>
              <a:t>Monitor vital signs en route.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pPr>
              <a:lnSpc>
                <a:spcPct val="85000"/>
              </a:lnSpc>
            </a:pPr>
            <a:r>
              <a:rPr lang="en-US" altLang="en-US" dirty="0"/>
              <a:t>Emergency Medical Care of Genitourinary Injuries </a:t>
            </a:r>
            <a:r>
              <a:rPr lang="en-US" altLang="en-US" sz="2000" b="0" dirty="0"/>
              <a:t>(3 of 11)</a:t>
            </a:r>
          </a:p>
        </p:txBody>
      </p:sp>
      <p:sp>
        <p:nvSpPr>
          <p:cNvPr id="86019" name="Content Placeholder 2"/>
          <p:cNvSpPr>
            <a:spLocks noGrp="1"/>
          </p:cNvSpPr>
          <p:nvPr>
            <p:ph type="body" idx="1"/>
          </p:nvPr>
        </p:nvSpPr>
        <p:spPr/>
        <p:txBody>
          <a:bodyPr rIns="228600"/>
          <a:lstStyle/>
          <a:p>
            <a:pPr>
              <a:spcBef>
                <a:spcPct val="35000"/>
              </a:spcBef>
            </a:pPr>
            <a:r>
              <a:rPr lang="en-US" altLang="en-US" dirty="0"/>
              <a:t>External male genitalia</a:t>
            </a:r>
          </a:p>
          <a:p>
            <a:pPr lvl="1">
              <a:spcBef>
                <a:spcPct val="35000"/>
              </a:spcBef>
            </a:pPr>
            <a:r>
              <a:rPr lang="en-US" altLang="en-US" dirty="0"/>
              <a:t>Make patient comfortable.</a:t>
            </a:r>
          </a:p>
          <a:p>
            <a:pPr lvl="1">
              <a:spcBef>
                <a:spcPct val="35000"/>
              </a:spcBef>
            </a:pPr>
            <a:r>
              <a:rPr lang="en-US" altLang="en-US" dirty="0"/>
              <a:t>Use sterile, moist compresses to cover areas stripped of skin.</a:t>
            </a:r>
          </a:p>
          <a:p>
            <a:pPr lvl="1">
              <a:spcBef>
                <a:spcPct val="35000"/>
              </a:spcBef>
            </a:pPr>
            <a:r>
              <a:rPr lang="en-US" altLang="en-US" dirty="0"/>
              <a:t>Apply direct pressure with dry, sterile gauze dressings to control bleeding.</a:t>
            </a:r>
          </a:p>
          <a:p>
            <a:pPr lvl="1">
              <a:spcBef>
                <a:spcPct val="35000"/>
              </a:spcBef>
            </a:pPr>
            <a:r>
              <a:rPr lang="en-US" altLang="en-US" dirty="0"/>
              <a:t>Never move or manipulate foreign objects in urethra.</a:t>
            </a:r>
          </a:p>
          <a:p>
            <a:pPr lvl="1">
              <a:spcBef>
                <a:spcPct val="35000"/>
              </a:spcBef>
            </a:pPr>
            <a:endParaRPr lang="en-US" altLang="en-US" dirty="0"/>
          </a:p>
          <a:p>
            <a:pPr lvl="2"/>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a:lnSpc>
                <a:spcPct val="85000"/>
              </a:lnSpc>
            </a:pPr>
            <a:r>
              <a:rPr lang="en-US" altLang="en-US" dirty="0"/>
              <a:t>Emergency Medical Care of Genitourinary Injuries </a:t>
            </a:r>
            <a:r>
              <a:rPr lang="en-US" altLang="en-US" sz="2000" b="0" dirty="0"/>
              <a:t>(4 of 11)</a:t>
            </a:r>
          </a:p>
        </p:txBody>
      </p:sp>
      <p:sp>
        <p:nvSpPr>
          <p:cNvPr id="87043" name="Content Placeholder 2"/>
          <p:cNvSpPr>
            <a:spLocks noGrp="1"/>
          </p:cNvSpPr>
          <p:nvPr>
            <p:ph type="body" idx="1"/>
          </p:nvPr>
        </p:nvSpPr>
        <p:spPr/>
        <p:txBody>
          <a:bodyPr rIns="228600"/>
          <a:lstStyle/>
          <a:p>
            <a:pPr>
              <a:spcBef>
                <a:spcPct val="35000"/>
              </a:spcBef>
            </a:pPr>
            <a:r>
              <a:rPr lang="en-US" altLang="en-US" dirty="0"/>
              <a:t>External male genitalia (cont’d)</a:t>
            </a:r>
          </a:p>
          <a:p>
            <a:pPr lvl="1">
              <a:spcBef>
                <a:spcPct val="35000"/>
              </a:spcBef>
            </a:pPr>
            <a:r>
              <a:rPr lang="en-US" altLang="en-US" dirty="0"/>
              <a:t>Identify and take avulsed parts in bag to hospital with patient.</a:t>
            </a:r>
          </a:p>
          <a:p>
            <a:pPr lvl="1">
              <a:spcBef>
                <a:spcPct val="35000"/>
              </a:spcBef>
            </a:pPr>
            <a:r>
              <a:rPr lang="en-US" altLang="en-US" dirty="0"/>
              <a:t>Amputation of penile shaft</a:t>
            </a:r>
          </a:p>
          <a:p>
            <a:pPr lvl="2">
              <a:spcBef>
                <a:spcPts val="800"/>
              </a:spcBef>
            </a:pPr>
            <a:r>
              <a:rPr lang="en-US" altLang="en-US" sz="2000" dirty="0"/>
              <a:t>Managing blood loss is top priority.</a:t>
            </a:r>
          </a:p>
          <a:p>
            <a:pPr lvl="3">
              <a:spcBef>
                <a:spcPts val="800"/>
              </a:spcBef>
            </a:pPr>
            <a:r>
              <a:rPr lang="en-US" altLang="en-US" sz="2000" dirty="0"/>
              <a:t>Use local pressure with sterile dressing.</a:t>
            </a:r>
          </a:p>
          <a:p>
            <a:pPr lvl="2">
              <a:spcBef>
                <a:spcPts val="800"/>
              </a:spcBef>
            </a:pPr>
            <a:r>
              <a:rPr lang="en-US" altLang="en-US" sz="2000" dirty="0"/>
              <a:t>Surgical reconstruction is possible if you can locate the amputated part.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a:lnSpc>
                <a:spcPct val="85000"/>
              </a:lnSpc>
            </a:pPr>
            <a:r>
              <a:rPr lang="en-US" altLang="en-US" dirty="0"/>
              <a:t>Emergency Medical Care of Genitourinary Injuries </a:t>
            </a:r>
            <a:r>
              <a:rPr lang="en-US" altLang="en-US" sz="2000" b="0" dirty="0"/>
              <a:t>(5 of 11)</a:t>
            </a:r>
          </a:p>
        </p:txBody>
      </p:sp>
      <p:sp>
        <p:nvSpPr>
          <p:cNvPr id="88067" name="Rectangle 3"/>
          <p:cNvSpPr>
            <a:spLocks noGrp="1" noChangeArrowheads="1"/>
          </p:cNvSpPr>
          <p:nvPr>
            <p:ph type="body" idx="1"/>
          </p:nvPr>
        </p:nvSpPr>
        <p:spPr/>
        <p:txBody>
          <a:bodyPr rIns="228600"/>
          <a:lstStyle/>
          <a:p>
            <a:pPr>
              <a:spcBef>
                <a:spcPct val="35000"/>
              </a:spcBef>
            </a:pPr>
            <a:r>
              <a:rPr lang="en-US" altLang="en-US" dirty="0"/>
              <a:t>External male genitalia (cont’d)</a:t>
            </a:r>
          </a:p>
          <a:p>
            <a:pPr lvl="1">
              <a:spcBef>
                <a:spcPct val="35000"/>
              </a:spcBef>
            </a:pPr>
            <a:r>
              <a:rPr lang="en-US" altLang="en-US" dirty="0"/>
              <a:t>When an erect penis is bent sharply, the shaft can be severely damaged.</a:t>
            </a:r>
          </a:p>
          <a:p>
            <a:pPr lvl="2">
              <a:spcBef>
                <a:spcPts val="600"/>
              </a:spcBef>
            </a:pPr>
            <a:r>
              <a:rPr lang="en-US" altLang="en-US" sz="2000" dirty="0"/>
              <a:t>Sometimes requires surgical repair</a:t>
            </a:r>
          </a:p>
          <a:p>
            <a:pPr lvl="2">
              <a:spcBef>
                <a:spcPts val="600"/>
              </a:spcBef>
            </a:pPr>
            <a:r>
              <a:rPr lang="en-US" altLang="en-US" sz="2000" dirty="0"/>
              <a:t>Associated with intense pain, bleeding, and fear</a:t>
            </a:r>
          </a:p>
          <a:p>
            <a:pPr lvl="2">
              <a:buFontTx/>
              <a:buNone/>
            </a:pPr>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a:lnSpc>
                <a:spcPct val="85000"/>
              </a:lnSpc>
            </a:pPr>
            <a:r>
              <a:rPr lang="en-US" altLang="en-US" dirty="0"/>
              <a:t>Emergency Medical Care of Genitourinary Injuries </a:t>
            </a:r>
            <a:r>
              <a:rPr lang="en-US" altLang="en-US" sz="2000" b="0" dirty="0"/>
              <a:t>(6 of 11)</a:t>
            </a:r>
          </a:p>
        </p:txBody>
      </p:sp>
      <p:sp>
        <p:nvSpPr>
          <p:cNvPr id="89091" name="Rectangle 3"/>
          <p:cNvSpPr>
            <a:spLocks noGrp="1" noChangeArrowheads="1"/>
          </p:cNvSpPr>
          <p:nvPr>
            <p:ph type="body" idx="1"/>
          </p:nvPr>
        </p:nvSpPr>
        <p:spPr/>
        <p:txBody>
          <a:bodyPr rIns="228600"/>
          <a:lstStyle/>
          <a:p>
            <a:pPr>
              <a:spcBef>
                <a:spcPct val="35000"/>
              </a:spcBef>
            </a:pPr>
            <a:r>
              <a:rPr lang="en-US" altLang="en-US" dirty="0"/>
              <a:t>External male genitalia (cont’d)</a:t>
            </a:r>
          </a:p>
          <a:p>
            <a:pPr lvl="1">
              <a:spcBef>
                <a:spcPct val="35000"/>
              </a:spcBef>
            </a:pPr>
            <a:r>
              <a:rPr lang="en-US" altLang="en-US" dirty="0"/>
              <a:t>Laceration of head of penis </a:t>
            </a:r>
          </a:p>
          <a:p>
            <a:pPr lvl="2">
              <a:spcBef>
                <a:spcPts val="800"/>
              </a:spcBef>
            </a:pPr>
            <a:r>
              <a:rPr lang="en-US" altLang="en-US" sz="2000" dirty="0"/>
              <a:t>Associated with heavy bleeding</a:t>
            </a:r>
          </a:p>
          <a:p>
            <a:pPr lvl="2">
              <a:spcBef>
                <a:spcPts val="800"/>
              </a:spcBef>
            </a:pPr>
            <a:r>
              <a:rPr lang="en-US" altLang="en-US" sz="2000" dirty="0"/>
              <a:t>Apply local pressure with sterile dressing.</a:t>
            </a:r>
          </a:p>
          <a:p>
            <a:pPr lvl="1">
              <a:spcBef>
                <a:spcPts val="800"/>
              </a:spcBef>
            </a:pPr>
            <a:r>
              <a:rPr lang="en-US" altLang="en-US" dirty="0"/>
              <a:t>Skin of shaft or foreskin caught in zipper</a:t>
            </a:r>
          </a:p>
          <a:p>
            <a:pPr lvl="2">
              <a:spcBef>
                <a:spcPts val="800"/>
              </a:spcBef>
            </a:pPr>
            <a:r>
              <a:rPr lang="en-US" altLang="en-US" sz="2000" dirty="0"/>
              <a:t>If small segment of zipper is involved, try to unzip.</a:t>
            </a:r>
          </a:p>
          <a:p>
            <a:pPr lvl="2">
              <a:spcBef>
                <a:spcPts val="800"/>
              </a:spcBef>
            </a:pPr>
            <a:r>
              <a:rPr lang="en-US" altLang="en-US" sz="2000" dirty="0"/>
              <a:t>If long segment of zipper is involved, cut the zipper out of the pants with heavy scissors.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a:lnSpc>
                <a:spcPct val="85000"/>
              </a:lnSpc>
            </a:pPr>
            <a:r>
              <a:rPr lang="en-US" altLang="en-US" dirty="0"/>
              <a:t>Emergency Medical Care of Genitourinary Injuries </a:t>
            </a:r>
            <a:r>
              <a:rPr lang="en-US" altLang="en-US" sz="2000" b="0" dirty="0"/>
              <a:t>(7 of 11)</a:t>
            </a:r>
          </a:p>
        </p:txBody>
      </p:sp>
      <p:sp>
        <p:nvSpPr>
          <p:cNvPr id="90115" name="Rectangle 3"/>
          <p:cNvSpPr>
            <a:spLocks noGrp="1" noChangeArrowheads="1"/>
          </p:cNvSpPr>
          <p:nvPr>
            <p:ph type="body" idx="1"/>
          </p:nvPr>
        </p:nvSpPr>
        <p:spPr/>
        <p:txBody>
          <a:bodyPr rIns="228600"/>
          <a:lstStyle/>
          <a:p>
            <a:pPr>
              <a:spcBef>
                <a:spcPct val="35000"/>
              </a:spcBef>
            </a:pPr>
            <a:r>
              <a:rPr lang="en-US" altLang="en-US" dirty="0"/>
              <a:t>External male genitalia (cont’d)</a:t>
            </a:r>
          </a:p>
          <a:p>
            <a:pPr lvl="1">
              <a:spcBef>
                <a:spcPct val="35000"/>
              </a:spcBef>
            </a:pPr>
            <a:r>
              <a:rPr lang="en-US" altLang="en-US" dirty="0"/>
              <a:t>Urethral injuries are not uncommon.</a:t>
            </a:r>
          </a:p>
          <a:p>
            <a:pPr lvl="2">
              <a:spcBef>
                <a:spcPts val="800"/>
              </a:spcBef>
            </a:pPr>
            <a:r>
              <a:rPr lang="en-US" altLang="en-US" sz="2000" dirty="0"/>
              <a:t>Straddle injuries, pelvic fractures, and penetrating wounds of the perineum</a:t>
            </a:r>
          </a:p>
          <a:p>
            <a:pPr lvl="2">
              <a:spcBef>
                <a:spcPts val="800"/>
              </a:spcBef>
            </a:pPr>
            <a:r>
              <a:rPr lang="en-US" altLang="en-US" sz="2000" dirty="0"/>
              <a:t>Important to know if patient can urinate and if there is blood in urine</a:t>
            </a:r>
          </a:p>
          <a:p>
            <a:pPr lvl="2">
              <a:spcBef>
                <a:spcPts val="800"/>
              </a:spcBef>
            </a:pPr>
            <a:r>
              <a:rPr lang="en-US" altLang="en-US" sz="2000" dirty="0"/>
              <a:t>Foreign bodies protruding from urethra will have to be surgically removed.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a:lnSpc>
                <a:spcPct val="85000"/>
              </a:lnSpc>
            </a:pPr>
            <a:r>
              <a:rPr lang="en-US" altLang="en-US" dirty="0"/>
              <a:t>Emergency Medical Care of Genitourinary Injuries </a:t>
            </a:r>
            <a:r>
              <a:rPr lang="en-US" altLang="en-US" sz="2000" b="0" dirty="0"/>
              <a:t>(8 of 11)</a:t>
            </a:r>
          </a:p>
        </p:txBody>
      </p:sp>
      <p:sp>
        <p:nvSpPr>
          <p:cNvPr id="91139" name="Rectangle 3"/>
          <p:cNvSpPr>
            <a:spLocks noGrp="1" noChangeArrowheads="1"/>
          </p:cNvSpPr>
          <p:nvPr>
            <p:ph type="body" idx="1"/>
          </p:nvPr>
        </p:nvSpPr>
        <p:spPr/>
        <p:txBody>
          <a:bodyPr rIns="228600"/>
          <a:lstStyle/>
          <a:p>
            <a:pPr>
              <a:spcBef>
                <a:spcPct val="35000"/>
              </a:spcBef>
            </a:pPr>
            <a:r>
              <a:rPr lang="en-US" altLang="en-US" dirty="0"/>
              <a:t>External male genitalia (cont’d)</a:t>
            </a:r>
          </a:p>
          <a:p>
            <a:pPr lvl="1">
              <a:spcBef>
                <a:spcPts val="800"/>
              </a:spcBef>
            </a:pPr>
            <a:r>
              <a:rPr lang="en-US" altLang="en-US" dirty="0"/>
              <a:t>Avulsion of the skin of the scrotum may damage scrotal contents.</a:t>
            </a:r>
          </a:p>
          <a:p>
            <a:pPr lvl="2">
              <a:spcBef>
                <a:spcPts val="800"/>
              </a:spcBef>
            </a:pPr>
            <a:r>
              <a:rPr lang="en-US" altLang="en-US" sz="2000" dirty="0"/>
              <a:t>Preserve avulsed skin in a moist sterile dressing.</a:t>
            </a:r>
          </a:p>
          <a:p>
            <a:pPr lvl="2">
              <a:spcBef>
                <a:spcPts val="800"/>
              </a:spcBef>
            </a:pPr>
            <a:r>
              <a:rPr lang="en-US" altLang="en-US" sz="2000" dirty="0"/>
              <a:t>Wrap scrotal contents or perineal area with a sterile moist compress.</a:t>
            </a:r>
          </a:p>
          <a:p>
            <a:pPr lvl="1">
              <a:spcBef>
                <a:spcPts val="800"/>
              </a:spcBef>
            </a:pPr>
            <a:r>
              <a:rPr lang="en-US" altLang="en-US" dirty="0"/>
              <a:t>Direct blows to scrotum can result in rupture of a testicle or accumulation of blood around testes.</a:t>
            </a:r>
          </a:p>
          <a:p>
            <a:pPr lvl="2">
              <a:spcBef>
                <a:spcPts val="800"/>
              </a:spcBef>
            </a:pPr>
            <a:r>
              <a:rPr lang="en-US" altLang="en-US" sz="2000" dirty="0"/>
              <a:t>Apply ice to scrotal area.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pPr>
              <a:lnSpc>
                <a:spcPct val="85000"/>
              </a:lnSpc>
            </a:pPr>
            <a:r>
              <a:rPr lang="en-US" altLang="en-US" dirty="0"/>
              <a:t>Emergency Medical Care of Genitourinary Injuries </a:t>
            </a:r>
            <a:r>
              <a:rPr lang="en-US" altLang="en-US" sz="2000" b="0" dirty="0"/>
              <a:t>(9 of 11)</a:t>
            </a:r>
          </a:p>
        </p:txBody>
      </p:sp>
      <p:sp>
        <p:nvSpPr>
          <p:cNvPr id="92163" name="Content Placeholder 2"/>
          <p:cNvSpPr>
            <a:spLocks noGrp="1"/>
          </p:cNvSpPr>
          <p:nvPr>
            <p:ph type="body" idx="1"/>
          </p:nvPr>
        </p:nvSpPr>
        <p:spPr/>
        <p:txBody>
          <a:bodyPr rIns="228600"/>
          <a:lstStyle/>
          <a:p>
            <a:pPr>
              <a:spcBef>
                <a:spcPct val="35000"/>
              </a:spcBef>
            </a:pPr>
            <a:r>
              <a:rPr lang="en-US" altLang="en-US" dirty="0"/>
              <a:t>Female genitalia</a:t>
            </a:r>
          </a:p>
          <a:p>
            <a:pPr lvl="1">
              <a:spcBef>
                <a:spcPct val="35000"/>
              </a:spcBef>
            </a:pPr>
            <a:r>
              <a:rPr lang="en-US" altLang="en-US" dirty="0"/>
              <a:t>Treat lacerations and avulsions with moist, sterile compresses.</a:t>
            </a:r>
          </a:p>
          <a:p>
            <a:pPr lvl="2">
              <a:spcBef>
                <a:spcPts val="600"/>
              </a:spcBef>
            </a:pPr>
            <a:r>
              <a:rPr lang="en-US" altLang="en-US" sz="2000" dirty="0"/>
              <a:t>Use local pressure to control bleeding.</a:t>
            </a:r>
          </a:p>
          <a:p>
            <a:pPr lvl="2">
              <a:spcBef>
                <a:spcPts val="600"/>
              </a:spcBef>
            </a:pPr>
            <a:r>
              <a:rPr lang="en-US" altLang="en-US" sz="2000" dirty="0"/>
              <a:t>Hold dressings in place with diaper-type bandage.</a:t>
            </a:r>
          </a:p>
          <a:p>
            <a:pPr lvl="1">
              <a:spcBef>
                <a:spcPct val="35000"/>
              </a:spcBef>
            </a:pPr>
            <a:r>
              <a:rPr lang="en-US" altLang="en-US" dirty="0"/>
              <a:t>Do not pack dressings into vagina.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pPr>
              <a:lnSpc>
                <a:spcPct val="85000"/>
              </a:lnSpc>
            </a:pPr>
            <a:r>
              <a:rPr lang="en-US" altLang="en-US" dirty="0"/>
              <a:t>Emergency Medical Care of Genitourinary Injuries </a:t>
            </a:r>
            <a:r>
              <a:rPr lang="en-US" altLang="en-US" sz="2000" b="0" dirty="0"/>
              <a:t>(10 of 11)</a:t>
            </a:r>
          </a:p>
        </p:txBody>
      </p:sp>
      <p:sp>
        <p:nvSpPr>
          <p:cNvPr id="93187" name="Content Placeholder 2"/>
          <p:cNvSpPr>
            <a:spLocks noGrp="1"/>
          </p:cNvSpPr>
          <p:nvPr>
            <p:ph type="body" idx="1"/>
          </p:nvPr>
        </p:nvSpPr>
        <p:spPr/>
        <p:txBody>
          <a:bodyPr rIns="228600"/>
          <a:lstStyle/>
          <a:p>
            <a:pPr>
              <a:spcBef>
                <a:spcPct val="35000"/>
              </a:spcBef>
            </a:pPr>
            <a:r>
              <a:rPr lang="en-US" altLang="en-US" dirty="0"/>
              <a:t>Female genitalia (cont’d)</a:t>
            </a:r>
          </a:p>
          <a:p>
            <a:pPr lvl="1">
              <a:spcBef>
                <a:spcPct val="35000"/>
              </a:spcBef>
            </a:pPr>
            <a:r>
              <a:rPr lang="en-US" altLang="en-US" dirty="0"/>
              <a:t>Leave any foreign bodies in place after stabilizing with bandages.</a:t>
            </a:r>
          </a:p>
          <a:p>
            <a:pPr lvl="1">
              <a:spcBef>
                <a:spcPct val="35000"/>
              </a:spcBef>
            </a:pPr>
            <a:r>
              <a:rPr lang="en-US" altLang="en-US" dirty="0"/>
              <a:t>Injuries are painful but not life threatening.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p:txBody>
          <a:bodyPr/>
          <a:lstStyle/>
          <a:p>
            <a:pPr>
              <a:lnSpc>
                <a:spcPct val="85000"/>
              </a:lnSpc>
            </a:pPr>
            <a:r>
              <a:rPr lang="en-US" altLang="en-US" dirty="0"/>
              <a:t>Anatomy and Physiology of the Abdomen </a:t>
            </a:r>
            <a:r>
              <a:rPr lang="en-US" altLang="en-US" sz="2000" b="0" dirty="0"/>
              <a:t>(2 of 6)</a:t>
            </a:r>
          </a:p>
        </p:txBody>
      </p:sp>
      <p:sp>
        <p:nvSpPr>
          <p:cNvPr id="10243" name="Rectangle 1027"/>
          <p:cNvSpPr>
            <a:spLocks noGrp="1" noChangeArrowheads="1"/>
          </p:cNvSpPr>
          <p:nvPr>
            <p:ph type="body" idx="1"/>
          </p:nvPr>
        </p:nvSpPr>
        <p:spPr>
          <a:xfrm>
            <a:off x="6096000" y="1447800"/>
            <a:ext cx="5181600" cy="4800600"/>
          </a:xfrm>
        </p:spPr>
        <p:txBody>
          <a:bodyPr rIns="228600"/>
          <a:lstStyle/>
          <a:p>
            <a:pPr>
              <a:spcBef>
                <a:spcPct val="35000"/>
              </a:spcBef>
            </a:pPr>
            <a:r>
              <a:rPr lang="en-US" altLang="en-US" dirty="0"/>
              <a:t>RLQ is a common location for swelling and inflammation.</a:t>
            </a:r>
          </a:p>
          <a:p>
            <a:pPr>
              <a:spcBef>
                <a:spcPct val="35000"/>
              </a:spcBef>
            </a:pPr>
            <a:r>
              <a:rPr lang="en-US" altLang="en-US" dirty="0"/>
              <a:t>The appendix is a source of infection if it ruptures.</a:t>
            </a:r>
          </a:p>
        </p:txBody>
      </p:sp>
      <p:pic>
        <p:nvPicPr>
          <p:cNvPr id="1026" name="Picture 2" descr="A vertical line and a horizontal line pass through the navel of the abdomen dividing it into four quadrants: Right upper quadrat, left upper quadrant, right lower quadrant, and left lower quadrant. " title="The illustration describe the four quadrants of the abdomen and the organs in th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366" y="1179559"/>
            <a:ext cx="3414394" cy="491639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07366" y="5945678"/>
            <a:ext cx="4937760" cy="646331"/>
          </a:xfrm>
          <a:prstGeom prst="rect">
            <a:avLst/>
          </a:prstGeom>
        </p:spPr>
        <p:txBody>
          <a:bodyPr wrap="square">
            <a:spAutoFit/>
          </a:bodyPr>
          <a:lstStyle/>
          <a:p>
            <a:r>
              <a:rPr lang="en-US" b="1" dirty="0"/>
              <a:t>FIGURE 31-1 </a:t>
            </a:r>
            <a:r>
              <a:rPr lang="en-US" dirty="0"/>
              <a:t>Locations on the abdomen are often designated according to four quadrants.</a:t>
            </a:r>
          </a:p>
        </p:txBody>
      </p:sp>
      <p:sp>
        <p:nvSpPr>
          <p:cNvPr id="3" name="Rectangle 2"/>
          <p:cNvSpPr/>
          <p:nvPr/>
        </p:nvSpPr>
        <p:spPr>
          <a:xfrm>
            <a:off x="507366" y="6569948"/>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pPr>
              <a:lnSpc>
                <a:spcPct val="85000"/>
              </a:lnSpc>
            </a:pPr>
            <a:r>
              <a:rPr lang="en-US" altLang="en-US" dirty="0"/>
              <a:t>Emergency Medical Care of Genitourinary Injuries </a:t>
            </a:r>
            <a:r>
              <a:rPr lang="en-US" altLang="en-US" sz="2000" b="0" dirty="0"/>
              <a:t>(11 of 11)</a:t>
            </a:r>
          </a:p>
        </p:txBody>
      </p:sp>
      <p:sp>
        <p:nvSpPr>
          <p:cNvPr id="94211" name="Content Placeholder 2"/>
          <p:cNvSpPr>
            <a:spLocks noGrp="1"/>
          </p:cNvSpPr>
          <p:nvPr>
            <p:ph type="body" idx="1"/>
          </p:nvPr>
        </p:nvSpPr>
        <p:spPr/>
        <p:txBody>
          <a:bodyPr rIns="228600"/>
          <a:lstStyle/>
          <a:p>
            <a:pPr>
              <a:spcBef>
                <a:spcPct val="35000"/>
              </a:spcBef>
            </a:pPr>
            <a:r>
              <a:rPr lang="en-US" altLang="en-US" dirty="0"/>
              <a:t>Rectal bleeding</a:t>
            </a:r>
          </a:p>
          <a:p>
            <a:pPr lvl="1">
              <a:spcBef>
                <a:spcPct val="35000"/>
              </a:spcBef>
            </a:pPr>
            <a:r>
              <a:rPr lang="en-US" altLang="en-US" dirty="0"/>
              <a:t>Common complaint</a:t>
            </a:r>
          </a:p>
          <a:p>
            <a:pPr lvl="1">
              <a:spcBef>
                <a:spcPct val="35000"/>
              </a:spcBef>
            </a:pPr>
            <a:r>
              <a:rPr lang="en-US" altLang="en-US" dirty="0"/>
              <a:t>Possible causes include sexual assault, rectal foreign bodies, hemorrhoids, colitis, ulcers.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pPr>
              <a:lnSpc>
                <a:spcPct val="85000"/>
              </a:lnSpc>
            </a:pPr>
            <a:r>
              <a:rPr lang="en-US" altLang="en-US" dirty="0"/>
              <a:t>Sexual Assault </a:t>
            </a:r>
            <a:r>
              <a:rPr lang="en-US" altLang="en-US" sz="2000" b="0" dirty="0"/>
              <a:t>(1 of 4)</a:t>
            </a:r>
          </a:p>
        </p:txBody>
      </p:sp>
      <p:sp>
        <p:nvSpPr>
          <p:cNvPr id="95235" name="Content Placeholder 2"/>
          <p:cNvSpPr>
            <a:spLocks noGrp="1"/>
          </p:cNvSpPr>
          <p:nvPr>
            <p:ph type="body" idx="1"/>
          </p:nvPr>
        </p:nvSpPr>
        <p:spPr/>
        <p:txBody>
          <a:bodyPr rIns="228600"/>
          <a:lstStyle/>
          <a:p>
            <a:pPr>
              <a:spcBef>
                <a:spcPct val="35000"/>
              </a:spcBef>
            </a:pPr>
            <a:r>
              <a:rPr lang="en-US" altLang="en-US" dirty="0"/>
              <a:t>Sexual assault and rape are common.</a:t>
            </a:r>
          </a:p>
          <a:p>
            <a:pPr lvl="1">
              <a:spcBef>
                <a:spcPct val="35000"/>
              </a:spcBef>
            </a:pPr>
            <a:r>
              <a:rPr lang="en-US" altLang="en-US" dirty="0"/>
              <a:t>Victims are generally women.</a:t>
            </a:r>
          </a:p>
          <a:p>
            <a:pPr lvl="1">
              <a:spcBef>
                <a:spcPct val="35000"/>
              </a:spcBef>
            </a:pPr>
            <a:r>
              <a:rPr lang="en-US" altLang="en-US" dirty="0"/>
              <a:t>Sometimes men and children</a:t>
            </a:r>
          </a:p>
          <a:p>
            <a:pPr>
              <a:spcBef>
                <a:spcPct val="35000"/>
              </a:spcBef>
            </a:pPr>
            <a:r>
              <a:rPr lang="en-US" altLang="en-US" dirty="0"/>
              <a:t>Often there is little you can do beyond providing compassion and transport.</a:t>
            </a:r>
          </a:p>
          <a:p>
            <a:pPr lvl="1">
              <a:spcBef>
                <a:spcPct val="35000"/>
              </a:spcBef>
            </a:pPr>
            <a:r>
              <a:rPr lang="en-US" altLang="en-US" dirty="0"/>
              <a:t>Patient may have sustained multisystem trauma and need treatment for shock.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pPr>
              <a:lnSpc>
                <a:spcPct val="85000"/>
              </a:lnSpc>
            </a:pPr>
            <a:r>
              <a:rPr lang="en-US" altLang="en-US" dirty="0"/>
              <a:t>Sexual Assault </a:t>
            </a:r>
            <a:r>
              <a:rPr lang="en-US" altLang="en-US" sz="2000" b="0" dirty="0"/>
              <a:t>(2 of 4)</a:t>
            </a:r>
          </a:p>
        </p:txBody>
      </p:sp>
      <p:sp>
        <p:nvSpPr>
          <p:cNvPr id="96259" name="Content Placeholder 2"/>
          <p:cNvSpPr>
            <a:spLocks noGrp="1"/>
          </p:cNvSpPr>
          <p:nvPr>
            <p:ph type="body" idx="1"/>
          </p:nvPr>
        </p:nvSpPr>
        <p:spPr/>
        <p:txBody>
          <a:bodyPr rIns="228600"/>
          <a:lstStyle/>
          <a:p>
            <a:pPr>
              <a:spcBef>
                <a:spcPct val="35000"/>
              </a:spcBef>
            </a:pPr>
            <a:r>
              <a:rPr lang="en-US" altLang="en-US" dirty="0"/>
              <a:t>Do not examine genitalia unless obvious bleeding requires application of dressing.</a:t>
            </a:r>
          </a:p>
          <a:p>
            <a:pPr>
              <a:spcBef>
                <a:spcPct val="35000"/>
              </a:spcBef>
            </a:pPr>
            <a:r>
              <a:rPr lang="en-US" altLang="en-US" dirty="0"/>
              <a:t>Follow appropriate procedures and protocol.</a:t>
            </a:r>
          </a:p>
          <a:p>
            <a:pPr lvl="1">
              <a:spcBef>
                <a:spcPct val="35000"/>
              </a:spcBef>
            </a:pPr>
            <a:r>
              <a:rPr lang="en-US" altLang="en-US" dirty="0"/>
              <a:t>Shield patient from curious onlookers.</a:t>
            </a:r>
          </a:p>
          <a:p>
            <a:pPr lvl="1">
              <a:spcBef>
                <a:spcPct val="35000"/>
              </a:spcBef>
            </a:pPr>
            <a:r>
              <a:rPr lang="en-US" altLang="en-US" dirty="0"/>
              <a:t>Document patient’s history, assessment, treatment, and response to treatment.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a:lnSpc>
                <a:spcPct val="85000"/>
              </a:lnSpc>
            </a:pPr>
            <a:r>
              <a:rPr lang="en-US" altLang="en-US" dirty="0"/>
              <a:t>Sexual Assault </a:t>
            </a:r>
            <a:r>
              <a:rPr lang="en-US" altLang="en-US" sz="2000" b="0" dirty="0"/>
              <a:t>(3 of 4)</a:t>
            </a:r>
          </a:p>
        </p:txBody>
      </p:sp>
      <p:sp>
        <p:nvSpPr>
          <p:cNvPr id="97283" name="Rectangle 3"/>
          <p:cNvSpPr>
            <a:spLocks noGrp="1" noChangeArrowheads="1"/>
          </p:cNvSpPr>
          <p:nvPr>
            <p:ph type="body" idx="1"/>
          </p:nvPr>
        </p:nvSpPr>
        <p:spPr/>
        <p:txBody>
          <a:bodyPr rIns="228600"/>
          <a:lstStyle/>
          <a:p>
            <a:pPr>
              <a:spcBef>
                <a:spcPct val="35000"/>
              </a:spcBef>
            </a:pPr>
            <a:r>
              <a:rPr lang="en-US" altLang="en-US" dirty="0"/>
              <a:t>Follow crime scene policy of your EMS system.</a:t>
            </a:r>
          </a:p>
          <a:p>
            <a:pPr lvl="1">
              <a:spcBef>
                <a:spcPct val="35000"/>
              </a:spcBef>
            </a:pPr>
            <a:r>
              <a:rPr lang="en-US" altLang="en-US" dirty="0"/>
              <a:t>Advise patient not to wash, bathe, shower, douche, urinate, or defecate until after examination.</a:t>
            </a:r>
          </a:p>
          <a:p>
            <a:pPr lvl="1">
              <a:spcBef>
                <a:spcPct val="35000"/>
              </a:spcBef>
            </a:pPr>
            <a:r>
              <a:rPr lang="en-US" altLang="en-US" dirty="0"/>
              <a:t>If oral penetration occurred, advise patient not to eat, drink, brush the teeth, or use mouthwash until after examination.</a:t>
            </a:r>
          </a:p>
          <a:p>
            <a:pPr lvl="1">
              <a:spcBef>
                <a:spcPct val="35000"/>
              </a:spcBef>
            </a:pPr>
            <a:r>
              <a:rPr lang="en-US" altLang="en-US" dirty="0"/>
              <a:t>Handle patient’s clothes as little as possible.</a:t>
            </a:r>
          </a:p>
          <a:p>
            <a:pPr lvl="2">
              <a:lnSpc>
                <a:spcPct val="90000"/>
              </a:lnSpc>
            </a:pPr>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pPr>
              <a:lnSpc>
                <a:spcPct val="85000"/>
              </a:lnSpc>
            </a:pPr>
            <a:r>
              <a:rPr lang="en-US" altLang="en-US" dirty="0"/>
              <a:t>Sexual Assault </a:t>
            </a:r>
            <a:r>
              <a:rPr lang="en-US" altLang="en-US" sz="2000" b="0" dirty="0"/>
              <a:t>(4 of 4)</a:t>
            </a:r>
          </a:p>
        </p:txBody>
      </p:sp>
      <p:sp>
        <p:nvSpPr>
          <p:cNvPr id="98307" name="Content Placeholder 2"/>
          <p:cNvSpPr>
            <a:spLocks noGrp="1"/>
          </p:cNvSpPr>
          <p:nvPr>
            <p:ph type="body" idx="1"/>
          </p:nvPr>
        </p:nvSpPr>
        <p:spPr/>
        <p:txBody>
          <a:bodyPr rIns="228600"/>
          <a:lstStyle/>
          <a:p>
            <a:pPr>
              <a:spcBef>
                <a:spcPct val="35000"/>
              </a:spcBef>
            </a:pPr>
            <a:r>
              <a:rPr lang="en-US" altLang="en-US" dirty="0"/>
              <a:t>Make sure EMT caring for patient is same gender as patient whenever possible.</a:t>
            </a:r>
          </a:p>
          <a:p>
            <a:pPr>
              <a:spcBef>
                <a:spcPct val="35000"/>
              </a:spcBef>
            </a:pPr>
            <a:r>
              <a:rPr lang="en-US" altLang="en-US" dirty="0"/>
              <a:t>Treat medical injuries and provide privacy, support, and reassurance.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9331" name="Rectangle 2"/>
          <p:cNvSpPr>
            <a:spLocks noGrp="1" noChangeArrowheads="1"/>
          </p:cNvSpPr>
          <p:nvPr>
            <p:ph type="title"/>
          </p:nvPr>
        </p:nvSpPr>
        <p:spPr/>
        <p:txBody>
          <a:bodyPr/>
          <a:lstStyle/>
          <a:p>
            <a:pPr>
              <a:lnSpc>
                <a:spcPct val="85000"/>
              </a:lnSpc>
            </a:pPr>
            <a:r>
              <a:rPr lang="en-US" altLang="en-US" dirty="0"/>
              <a:t>Review</a:t>
            </a:r>
          </a:p>
        </p:txBody>
      </p:sp>
      <p:sp>
        <p:nvSpPr>
          <p:cNvPr id="99332" name="Rectangle 3"/>
          <p:cNvSpPr>
            <a:spLocks noGrp="1" noChangeArrowheads="1"/>
          </p:cNvSpPr>
          <p:nvPr>
            <p:ph type="body" idx="1"/>
          </p:nvPr>
        </p:nvSpPr>
        <p:spPr/>
        <p:txBody>
          <a:bodyPr rIns="228600"/>
          <a:lstStyle/>
          <a:p>
            <a:pPr marL="457200" indent="-457200">
              <a:spcBef>
                <a:spcPct val="35000"/>
              </a:spcBef>
              <a:buFontTx/>
              <a:buAutoNum type="arabicPeriod"/>
            </a:pPr>
            <a:r>
              <a:rPr lang="en-US" altLang="en-US" dirty="0"/>
              <a:t>Peritonitis would MOST likely result following injury to the:</a:t>
            </a:r>
          </a:p>
          <a:p>
            <a:pPr marL="1016000" lvl="1" indent="-444500">
              <a:spcBef>
                <a:spcPct val="35000"/>
              </a:spcBef>
              <a:buFontTx/>
              <a:buAutoNum type="alphaUcPeriod"/>
            </a:pPr>
            <a:r>
              <a:rPr lang="en-US" altLang="en-US" dirty="0"/>
              <a:t>liver.</a:t>
            </a:r>
          </a:p>
          <a:p>
            <a:pPr marL="1016000" lvl="1" indent="-444500">
              <a:spcBef>
                <a:spcPct val="35000"/>
              </a:spcBef>
              <a:buFontTx/>
              <a:buAutoNum type="alphaUcPeriod"/>
            </a:pPr>
            <a:r>
              <a:rPr lang="en-US" altLang="en-US" dirty="0"/>
              <a:t>spleen.</a:t>
            </a:r>
          </a:p>
          <a:p>
            <a:pPr marL="1016000" lvl="1" indent="-444500">
              <a:spcBef>
                <a:spcPct val="35000"/>
              </a:spcBef>
              <a:buFontTx/>
              <a:buAutoNum type="alphaUcPeriod"/>
            </a:pPr>
            <a:r>
              <a:rPr lang="en-US" altLang="en-US" dirty="0"/>
              <a:t>kidney.</a:t>
            </a:r>
          </a:p>
          <a:p>
            <a:pPr marL="1016000" lvl="1" indent="-444500">
              <a:spcBef>
                <a:spcPct val="35000"/>
              </a:spcBef>
              <a:buFontTx/>
              <a:buAutoNum type="alphaUcPeriod"/>
            </a:pPr>
            <a:r>
              <a:rPr lang="en-US" altLang="en-US" dirty="0"/>
              <a:t>stomach. </a:t>
            </a:r>
          </a:p>
          <a:p>
            <a:pPr marL="457200" indent="-457200">
              <a:buFontTx/>
              <a:buAutoNum type="arabicPeriod"/>
            </a:pPr>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0355" name="Rectangle 2"/>
          <p:cNvSpPr>
            <a:spLocks noGrp="1" noChangeArrowheads="1"/>
          </p:cNvSpPr>
          <p:nvPr>
            <p:ph type="title"/>
          </p:nvPr>
        </p:nvSpPr>
        <p:spPr/>
        <p:txBody>
          <a:bodyPr/>
          <a:lstStyle/>
          <a:p>
            <a:pPr>
              <a:lnSpc>
                <a:spcPct val="85000"/>
              </a:lnSpc>
            </a:pPr>
            <a:r>
              <a:rPr lang="en-US" altLang="en-US" dirty="0"/>
              <a:t>Review</a:t>
            </a:r>
          </a:p>
        </p:txBody>
      </p:sp>
      <p:sp>
        <p:nvSpPr>
          <p:cNvPr id="100356"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D</a:t>
            </a:r>
          </a:p>
          <a:p>
            <a:pPr marL="0" indent="0">
              <a:spcBef>
                <a:spcPct val="35000"/>
              </a:spcBef>
              <a:buFontTx/>
              <a:buNone/>
            </a:pPr>
            <a:r>
              <a:rPr lang="en-US" altLang="en-US" b="1" dirty="0"/>
              <a:t>Rationale: </a:t>
            </a:r>
            <a:r>
              <a:rPr lang="en-US" altLang="en-US" dirty="0"/>
              <a:t>In general, solid organs bleed when injured and hollow organs spill their contents into the abdominal cavity, resulting in peritonitis—inflammation of the intra-abdominal lining. Of the choices listed, the stomach is the only hollow organ. </a:t>
            </a:r>
          </a:p>
          <a:p>
            <a:pPr marL="0" indent="0"/>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1379"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101380" name="Rectangle 3"/>
          <p:cNvSpPr>
            <a:spLocks noGrp="1" noChangeArrowheads="1"/>
          </p:cNvSpPr>
          <p:nvPr>
            <p:ph type="body" idx="1"/>
          </p:nvPr>
        </p:nvSpPr>
        <p:spPr/>
        <p:txBody>
          <a:bodyPr rIns="228600"/>
          <a:lstStyle/>
          <a:p>
            <a:pPr marL="457200" indent="-457200">
              <a:spcBef>
                <a:spcPct val="35000"/>
              </a:spcBef>
              <a:buFontTx/>
              <a:buAutoNum type="arabicPeriod"/>
            </a:pPr>
            <a:r>
              <a:rPr lang="en-US" altLang="en-US" dirty="0"/>
              <a:t>Peritonitis would MOST likely result following injury to the:</a:t>
            </a:r>
          </a:p>
          <a:p>
            <a:pPr marL="1016000" lvl="1" indent="-444500">
              <a:spcBef>
                <a:spcPct val="35000"/>
              </a:spcBef>
              <a:buFontTx/>
              <a:buAutoNum type="alphaUcPeriod"/>
            </a:pPr>
            <a:r>
              <a:rPr lang="en-US" altLang="en-US" dirty="0"/>
              <a:t>liver.</a:t>
            </a:r>
            <a:br>
              <a:rPr lang="en-US" altLang="en-US" dirty="0"/>
            </a:br>
            <a:r>
              <a:rPr lang="en-US" altLang="en-US" b="1" dirty="0"/>
              <a:t>Rationale: </a:t>
            </a:r>
            <a:r>
              <a:rPr lang="en-US" altLang="en-US" dirty="0">
                <a:solidFill>
                  <a:srgbClr val="F37021"/>
                </a:solidFill>
              </a:rPr>
              <a:t>The liver typically bleeds into the abdominal cavity.</a:t>
            </a:r>
          </a:p>
          <a:p>
            <a:pPr marL="1016000" lvl="1" indent="-444500">
              <a:spcBef>
                <a:spcPct val="35000"/>
              </a:spcBef>
              <a:buFontTx/>
              <a:buAutoNum type="alphaUcPeriod"/>
            </a:pPr>
            <a:r>
              <a:rPr lang="en-US" altLang="en-US" dirty="0"/>
              <a:t>spleen.</a:t>
            </a:r>
            <a:br>
              <a:rPr lang="en-US" altLang="en-US" dirty="0"/>
            </a:br>
            <a:r>
              <a:rPr lang="en-US" altLang="en-US" b="1" dirty="0"/>
              <a:t>Rationale: </a:t>
            </a:r>
            <a:r>
              <a:rPr lang="en-US" altLang="en-US" dirty="0">
                <a:solidFill>
                  <a:srgbClr val="F37021"/>
                </a:solidFill>
              </a:rPr>
              <a:t>The spleen typically bleeds into the abdominal cavity.</a:t>
            </a:r>
          </a:p>
          <a:p>
            <a:pPr marL="1016000" lvl="1" indent="-444500">
              <a:spcBef>
                <a:spcPct val="35000"/>
              </a:spcBef>
              <a:buFontTx/>
              <a:buAutoNum type="alphaUcPeriod" startAt="3"/>
            </a:pPr>
            <a:r>
              <a:rPr lang="en-US" altLang="en-US" dirty="0"/>
              <a:t>kidney.</a:t>
            </a:r>
            <a:br>
              <a:rPr lang="en-US" altLang="en-US" dirty="0"/>
            </a:br>
            <a:r>
              <a:rPr lang="en-US" altLang="en-US" b="1" dirty="0"/>
              <a:t>Rationale: </a:t>
            </a:r>
            <a:r>
              <a:rPr lang="en-US" altLang="en-US" dirty="0">
                <a:solidFill>
                  <a:srgbClr val="F37021"/>
                </a:solidFill>
              </a:rPr>
              <a:t>The kidneys typically bleed into the retroperitoneal space and not into the abdomen.</a:t>
            </a:r>
          </a:p>
          <a:p>
            <a:pPr marL="1016000" lvl="1" indent="-444500">
              <a:spcBef>
                <a:spcPct val="35000"/>
              </a:spcBef>
              <a:buFontTx/>
              <a:buAutoNum type="alphaUcPeriod" startAt="3"/>
            </a:pPr>
            <a:r>
              <a:rPr lang="en-US" altLang="en-US" dirty="0"/>
              <a:t>stomach. </a:t>
            </a:r>
            <a:br>
              <a:rPr lang="en-US" altLang="en-US" dirty="0"/>
            </a:br>
            <a:r>
              <a:rPr lang="en-US" altLang="en-US" b="1" dirty="0"/>
              <a:t>Rationale: </a:t>
            </a:r>
            <a:r>
              <a:rPr lang="en-US" altLang="en-US" dirty="0">
                <a:solidFill>
                  <a:srgbClr val="F37021"/>
                </a:solidFill>
              </a:rPr>
              <a:t>Correct answer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3427" name="Rectangle 2"/>
          <p:cNvSpPr>
            <a:spLocks noGrp="1" noChangeArrowheads="1"/>
          </p:cNvSpPr>
          <p:nvPr>
            <p:ph type="title"/>
          </p:nvPr>
        </p:nvSpPr>
        <p:spPr/>
        <p:txBody>
          <a:bodyPr/>
          <a:lstStyle/>
          <a:p>
            <a:pPr>
              <a:lnSpc>
                <a:spcPct val="85000"/>
              </a:lnSpc>
            </a:pPr>
            <a:r>
              <a:rPr lang="en-US" altLang="en-US" dirty="0"/>
              <a:t>Review</a:t>
            </a:r>
          </a:p>
        </p:txBody>
      </p:sp>
      <p:sp>
        <p:nvSpPr>
          <p:cNvPr id="103428" name="Rectangle 3"/>
          <p:cNvSpPr>
            <a:spLocks noGrp="1" noChangeArrowheads="1"/>
          </p:cNvSpPr>
          <p:nvPr>
            <p:ph type="body" idx="1"/>
          </p:nvPr>
        </p:nvSpPr>
        <p:spPr/>
        <p:txBody>
          <a:bodyPr rIns="228600"/>
          <a:lstStyle/>
          <a:p>
            <a:pPr marL="457200" indent="-457200">
              <a:spcBef>
                <a:spcPct val="35000"/>
              </a:spcBef>
              <a:buFontTx/>
              <a:buAutoNum type="arabicPeriod" startAt="2"/>
            </a:pPr>
            <a:r>
              <a:rPr lang="en-US" altLang="en-US" dirty="0"/>
              <a:t>Which of the following organs would be the MOST likely to bleed profusely if severely injured? </a:t>
            </a:r>
          </a:p>
          <a:p>
            <a:pPr marL="1016000" lvl="1" indent="-444500">
              <a:spcBef>
                <a:spcPct val="35000"/>
              </a:spcBef>
              <a:buFontTx/>
              <a:buAutoNum type="alphaUcPeriod"/>
            </a:pPr>
            <a:r>
              <a:rPr lang="en-US" altLang="en-US" dirty="0"/>
              <a:t>Liver</a:t>
            </a:r>
          </a:p>
          <a:p>
            <a:pPr marL="1016000" lvl="1" indent="-444500">
              <a:spcBef>
                <a:spcPct val="35000"/>
              </a:spcBef>
              <a:buFontTx/>
              <a:buAutoNum type="alphaUcPeriod"/>
            </a:pPr>
            <a:r>
              <a:rPr lang="en-US" altLang="en-US" dirty="0"/>
              <a:t>Kidney</a:t>
            </a:r>
          </a:p>
          <a:p>
            <a:pPr marL="1016000" lvl="1" indent="-444500">
              <a:spcBef>
                <a:spcPct val="35000"/>
              </a:spcBef>
              <a:buFontTx/>
              <a:buAutoNum type="alphaUcPeriod"/>
            </a:pPr>
            <a:r>
              <a:rPr lang="en-US" altLang="en-US" dirty="0"/>
              <a:t>Stomach</a:t>
            </a:r>
          </a:p>
          <a:p>
            <a:pPr marL="1016000" lvl="1" indent="-444500">
              <a:spcBef>
                <a:spcPct val="35000"/>
              </a:spcBef>
              <a:buFontTx/>
              <a:buAutoNum type="alphaUcPeriod"/>
            </a:pPr>
            <a:r>
              <a:rPr lang="en-US" altLang="en-US" dirty="0"/>
              <a:t>Gallbladder</a:t>
            </a:r>
          </a:p>
          <a:p>
            <a:pPr marL="457200" indent="-457200">
              <a:lnSpc>
                <a:spcPct val="90000"/>
              </a:lnSpc>
              <a:buFontTx/>
              <a:buAutoNum type="arabicPeriod" startAt="2"/>
            </a:pPr>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4451" name="Rectangle 2"/>
          <p:cNvSpPr>
            <a:spLocks noGrp="1" noChangeArrowheads="1"/>
          </p:cNvSpPr>
          <p:nvPr>
            <p:ph type="title"/>
          </p:nvPr>
        </p:nvSpPr>
        <p:spPr/>
        <p:txBody>
          <a:bodyPr/>
          <a:lstStyle/>
          <a:p>
            <a:pPr>
              <a:lnSpc>
                <a:spcPct val="85000"/>
              </a:lnSpc>
            </a:pPr>
            <a:r>
              <a:rPr lang="en-US" altLang="en-US" dirty="0"/>
              <a:t>Review</a:t>
            </a:r>
          </a:p>
        </p:txBody>
      </p:sp>
      <p:sp>
        <p:nvSpPr>
          <p:cNvPr id="104452" name="Rectangle 3"/>
          <p:cNvSpPr>
            <a:spLocks noGrp="1" noChangeArrowheads="1"/>
          </p:cNvSpPr>
          <p:nvPr>
            <p:ph type="body" idx="1"/>
          </p:nvPr>
        </p:nvSpPr>
        <p:spPr/>
        <p:txBody>
          <a:bodyPr rIns="228600"/>
          <a:lstStyle/>
          <a:p>
            <a:pPr marL="0" indent="0">
              <a:lnSpc>
                <a:spcPct val="80000"/>
              </a:lnSpc>
              <a:buFontTx/>
              <a:buNone/>
            </a:pPr>
            <a:r>
              <a:rPr lang="en-US" altLang="en-US" b="1" dirty="0"/>
              <a:t>Answer: </a:t>
            </a:r>
            <a:r>
              <a:rPr lang="en-US" altLang="en-US" b="1" dirty="0">
                <a:solidFill>
                  <a:srgbClr val="F37021"/>
                </a:solidFill>
              </a:rPr>
              <a:t>A</a:t>
            </a:r>
          </a:p>
          <a:p>
            <a:pPr marL="0" indent="0">
              <a:spcBef>
                <a:spcPct val="35000"/>
              </a:spcBef>
              <a:buFontTx/>
              <a:buNone/>
            </a:pPr>
            <a:r>
              <a:rPr lang="en-US" altLang="en-US" b="1" dirty="0"/>
              <a:t>Rationale: </a:t>
            </a:r>
            <a:r>
              <a:rPr lang="en-US" altLang="en-US" dirty="0"/>
              <a:t>The liver is a highly vascular solid organ, and contains approximately 40% of the body’s total blood volume at any given time. If severely injured, bleeding from the liver would be profuse and rapid. Other solid organs, such as the spleen and kidneys, may also produce severe bleeding if injured, though not as rapid as the liver. The stomach and  gallbladder are hollow organs; if lacerated, they would spill their contents into the abdominal cavity, resulting in peritonitis.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nSpc>
                <a:spcPct val="85000"/>
              </a:lnSpc>
            </a:pPr>
            <a:r>
              <a:rPr lang="en-US" altLang="en-US" dirty="0"/>
              <a:t>Anatomy and Physiology of the Abdomen </a:t>
            </a:r>
            <a:r>
              <a:rPr lang="en-US" altLang="en-US" sz="2000" b="0" dirty="0"/>
              <a:t>(3 of 6)</a:t>
            </a:r>
          </a:p>
        </p:txBody>
      </p:sp>
      <p:sp>
        <p:nvSpPr>
          <p:cNvPr id="11267" name="Content Placeholder 2"/>
          <p:cNvSpPr>
            <a:spLocks noGrp="1"/>
          </p:cNvSpPr>
          <p:nvPr>
            <p:ph type="body" idx="1"/>
          </p:nvPr>
        </p:nvSpPr>
        <p:spPr/>
        <p:txBody>
          <a:bodyPr rIns="228600"/>
          <a:lstStyle/>
          <a:p>
            <a:pPr>
              <a:spcBef>
                <a:spcPct val="35000"/>
              </a:spcBef>
            </a:pPr>
            <a:r>
              <a:rPr lang="en-US" altLang="en-US" dirty="0"/>
              <a:t>Hollow organs</a:t>
            </a:r>
          </a:p>
          <a:p>
            <a:pPr lvl="1">
              <a:spcBef>
                <a:spcPct val="35000"/>
              </a:spcBef>
            </a:pPr>
            <a:r>
              <a:rPr lang="en-US" altLang="en-US" dirty="0"/>
              <a:t>Stomach, intestines, ureters, bladder</a:t>
            </a:r>
          </a:p>
          <a:p>
            <a:pPr lvl="1">
              <a:spcBef>
                <a:spcPct val="35000"/>
              </a:spcBef>
            </a:pPr>
            <a:r>
              <a:rPr lang="en-US" altLang="en-US" dirty="0"/>
              <a:t>When ruptured or lacerated, contents spill into peritoneal cavity.</a:t>
            </a:r>
          </a:p>
          <a:p>
            <a:pPr lvl="2"/>
            <a:r>
              <a:rPr lang="en-US" altLang="en-US" sz="2000" dirty="0"/>
              <a:t>Can cause intense inflammatory reaction and infection such as peritonitis</a:t>
            </a:r>
          </a:p>
          <a:p>
            <a:pPr lvl="2"/>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5475"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105476" name="Rectangle 3"/>
          <p:cNvSpPr>
            <a:spLocks noGrp="1" noChangeArrowheads="1"/>
          </p:cNvSpPr>
          <p:nvPr>
            <p:ph type="body" idx="1"/>
          </p:nvPr>
        </p:nvSpPr>
        <p:spPr/>
        <p:txBody>
          <a:bodyPr rIns="228600"/>
          <a:lstStyle/>
          <a:p>
            <a:pPr marL="457200" indent="-457200">
              <a:spcBef>
                <a:spcPct val="35000"/>
              </a:spcBef>
              <a:buFontTx/>
              <a:buAutoNum type="arabicPeriod" startAt="2"/>
            </a:pPr>
            <a:r>
              <a:rPr lang="en-US" altLang="en-US" dirty="0"/>
              <a:t>Which of the following organs would be the MOST likely to bleed profusely if severely injured? </a:t>
            </a:r>
          </a:p>
          <a:p>
            <a:pPr marL="1016000" lvl="1" indent="-444500">
              <a:spcBef>
                <a:spcPct val="35000"/>
              </a:spcBef>
              <a:buFontTx/>
              <a:buAutoNum type="alphaUcPeriod"/>
            </a:pPr>
            <a:r>
              <a:rPr lang="en-US" altLang="en-US" dirty="0"/>
              <a:t>Liver</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a:pPr>
            <a:r>
              <a:rPr lang="en-US" altLang="en-US" dirty="0"/>
              <a:t>Kidney</a:t>
            </a:r>
            <a:br>
              <a:rPr lang="en-US" altLang="en-US" dirty="0"/>
            </a:br>
            <a:r>
              <a:rPr lang="en-US" altLang="en-US" b="1" dirty="0"/>
              <a:t>Rationale: </a:t>
            </a:r>
            <a:r>
              <a:rPr lang="en-US" altLang="en-US" dirty="0">
                <a:solidFill>
                  <a:srgbClr val="F37021"/>
                </a:solidFill>
              </a:rPr>
              <a:t>This will produce bleeding, but not as rapidly as the liver.</a:t>
            </a:r>
          </a:p>
          <a:p>
            <a:pPr marL="1016000" lvl="1" indent="-444500">
              <a:spcBef>
                <a:spcPct val="35000"/>
              </a:spcBef>
              <a:buFontTx/>
              <a:buAutoNum type="alphaUcPeriod" startAt="3"/>
            </a:pPr>
            <a:r>
              <a:rPr lang="en-US" altLang="en-US" dirty="0"/>
              <a:t>Stomach</a:t>
            </a:r>
            <a:br>
              <a:rPr lang="en-US" altLang="en-US" dirty="0"/>
            </a:br>
            <a:r>
              <a:rPr lang="en-US" altLang="en-US" b="1" dirty="0"/>
              <a:t>Rationale: </a:t>
            </a:r>
            <a:r>
              <a:rPr lang="en-US" altLang="en-US" dirty="0">
                <a:solidFill>
                  <a:srgbClr val="F37021"/>
                </a:solidFill>
              </a:rPr>
              <a:t>This hollow organ will spill its contents into the abdominal cavity.</a:t>
            </a:r>
          </a:p>
          <a:p>
            <a:pPr marL="1016000" lvl="1" indent="-444500">
              <a:spcBef>
                <a:spcPct val="35000"/>
              </a:spcBef>
              <a:buFontTx/>
              <a:buAutoNum type="alphaUcPeriod" startAt="3"/>
            </a:pPr>
            <a:r>
              <a:rPr lang="en-US" altLang="en-US" dirty="0"/>
              <a:t>Gallbladder</a:t>
            </a:r>
            <a:br>
              <a:rPr lang="en-US" altLang="en-US" dirty="0"/>
            </a:br>
            <a:r>
              <a:rPr lang="en-US" altLang="en-US" b="1" dirty="0"/>
              <a:t>Rationale: </a:t>
            </a:r>
            <a:r>
              <a:rPr lang="en-US" altLang="en-US" dirty="0">
                <a:solidFill>
                  <a:srgbClr val="F37021"/>
                </a:solidFill>
              </a:rPr>
              <a:t>This hollow organ will spill its contents into the abdominal cavity.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7523" name="Rectangle 2"/>
          <p:cNvSpPr>
            <a:spLocks noGrp="1" noChangeArrowheads="1"/>
          </p:cNvSpPr>
          <p:nvPr>
            <p:ph type="title"/>
          </p:nvPr>
        </p:nvSpPr>
        <p:spPr/>
        <p:txBody>
          <a:bodyPr/>
          <a:lstStyle/>
          <a:p>
            <a:pPr>
              <a:lnSpc>
                <a:spcPct val="85000"/>
              </a:lnSpc>
            </a:pPr>
            <a:r>
              <a:rPr lang="en-US" altLang="en-US" dirty="0"/>
              <a:t>Review</a:t>
            </a:r>
          </a:p>
        </p:txBody>
      </p:sp>
      <p:sp>
        <p:nvSpPr>
          <p:cNvPr id="107524" name="Rectangle 3"/>
          <p:cNvSpPr>
            <a:spLocks noGrp="1" noChangeArrowheads="1"/>
          </p:cNvSpPr>
          <p:nvPr>
            <p:ph type="body" idx="1"/>
          </p:nvPr>
        </p:nvSpPr>
        <p:spPr/>
        <p:txBody>
          <a:bodyPr rIns="228600"/>
          <a:lstStyle/>
          <a:p>
            <a:pPr marL="457200" indent="-457200">
              <a:spcBef>
                <a:spcPct val="35000"/>
              </a:spcBef>
              <a:buFontTx/>
              <a:buAutoNum type="arabicPeriod" startAt="3"/>
            </a:pPr>
            <a:r>
              <a:rPr lang="en-US" altLang="en-US" dirty="0"/>
              <a:t>Which of the following statements regarding intra-abdominal bleeding is FALSE?</a:t>
            </a:r>
          </a:p>
          <a:p>
            <a:pPr marL="1016000" lvl="1" indent="-444500">
              <a:spcBef>
                <a:spcPts val="900"/>
              </a:spcBef>
              <a:buFontTx/>
              <a:buAutoNum type="alphaUcPeriod"/>
            </a:pPr>
            <a:r>
              <a:rPr lang="en-US" altLang="en-US" dirty="0"/>
              <a:t>Intra-abdominal bleeding often causes abdominal distention.</a:t>
            </a:r>
          </a:p>
          <a:p>
            <a:pPr marL="1016000" lvl="1" indent="-444500">
              <a:spcBef>
                <a:spcPts val="900"/>
              </a:spcBef>
              <a:buFontTx/>
              <a:buAutoNum type="alphaUcPeriod"/>
            </a:pPr>
            <a:r>
              <a:rPr lang="en-US" altLang="en-US" dirty="0"/>
              <a:t>Intra-abdominal bleeding is common following blunt force trauma.</a:t>
            </a:r>
          </a:p>
          <a:p>
            <a:pPr marL="1016000" lvl="1" indent="-444500">
              <a:spcBef>
                <a:spcPts val="900"/>
              </a:spcBef>
              <a:buFontTx/>
              <a:buAutoNum type="alphaUcPeriod"/>
            </a:pPr>
            <a:r>
              <a:rPr lang="en-US" altLang="en-US" dirty="0"/>
              <a:t>The absence of pain and tenderness rules out intra-abdominal bleeding.</a:t>
            </a:r>
          </a:p>
          <a:p>
            <a:pPr marL="1016000" lvl="1" indent="-444500">
              <a:spcBef>
                <a:spcPts val="900"/>
              </a:spcBef>
              <a:buFontTx/>
              <a:buAutoNum type="alphaUcPeriod"/>
            </a:pPr>
            <a:r>
              <a:rPr lang="en-US" altLang="en-US" dirty="0"/>
              <a:t>Bruising may not occur immediately following blunt abdominal trauma.</a:t>
            </a:r>
            <a:endParaRPr lang="en-US" alt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8547" name="Rectangle 2"/>
          <p:cNvSpPr>
            <a:spLocks noGrp="1" noChangeArrowheads="1"/>
          </p:cNvSpPr>
          <p:nvPr>
            <p:ph type="title"/>
          </p:nvPr>
        </p:nvSpPr>
        <p:spPr/>
        <p:txBody>
          <a:bodyPr/>
          <a:lstStyle/>
          <a:p>
            <a:pPr>
              <a:lnSpc>
                <a:spcPct val="85000"/>
              </a:lnSpc>
            </a:pPr>
            <a:r>
              <a:rPr lang="en-US" altLang="en-US" dirty="0"/>
              <a:t>Review</a:t>
            </a:r>
          </a:p>
        </p:txBody>
      </p:sp>
      <p:sp>
        <p:nvSpPr>
          <p:cNvPr id="108548" name="Rectangle 3"/>
          <p:cNvSpPr>
            <a:spLocks noGrp="1" noChangeArrowheads="1"/>
          </p:cNvSpPr>
          <p:nvPr>
            <p:ph type="body" idx="1"/>
          </p:nvPr>
        </p:nvSpPr>
        <p:spPr/>
        <p:txBody>
          <a:bodyPr rIns="228600"/>
          <a:lstStyle/>
          <a:p>
            <a:pPr marL="0" indent="0">
              <a:lnSpc>
                <a:spcPct val="90000"/>
              </a:lnSpc>
              <a:buFontTx/>
              <a:buNone/>
            </a:pPr>
            <a:r>
              <a:rPr lang="en-US" altLang="en-US" b="1" dirty="0"/>
              <a:t>Answer: </a:t>
            </a:r>
            <a:r>
              <a:rPr lang="en-US" altLang="en-US" b="1" dirty="0">
                <a:solidFill>
                  <a:srgbClr val="F37021"/>
                </a:solidFill>
              </a:rPr>
              <a:t>C</a:t>
            </a:r>
          </a:p>
          <a:p>
            <a:pPr marL="0" indent="0">
              <a:spcBef>
                <a:spcPct val="35000"/>
              </a:spcBef>
              <a:buFontTx/>
              <a:buNone/>
            </a:pPr>
            <a:r>
              <a:rPr lang="en-US" altLang="en-US" b="1" dirty="0"/>
              <a:t>Rationale: </a:t>
            </a:r>
            <a:r>
              <a:rPr lang="en-US" altLang="en-US" dirty="0"/>
              <a:t>Intra-abdominal bleeding is common following blunt trauma to the abdomen. Signs include abdominal distention, rigidity, bruising (may not occur immediately), and in some cases, pain to palpation. However, unlike gastric juices and bacteria, blood within the abdominal cavity does not provoke an inflammatory response; therefore, the absence of pain and tenderness does </a:t>
            </a:r>
            <a:r>
              <a:rPr lang="en-US" altLang="en-US" i="1" dirty="0"/>
              <a:t>not</a:t>
            </a:r>
            <a:r>
              <a:rPr lang="en-US" altLang="en-US" dirty="0"/>
              <a:t> rule out internal bleeding.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9571"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109572" name="Rectangle 3"/>
          <p:cNvSpPr>
            <a:spLocks noGrp="1" noChangeArrowheads="1"/>
          </p:cNvSpPr>
          <p:nvPr>
            <p:ph type="body" idx="1"/>
          </p:nvPr>
        </p:nvSpPr>
        <p:spPr/>
        <p:txBody>
          <a:bodyPr rIns="228600"/>
          <a:lstStyle/>
          <a:p>
            <a:pPr marL="457200" indent="-457200">
              <a:spcBef>
                <a:spcPct val="35000"/>
              </a:spcBef>
              <a:buFontTx/>
              <a:buAutoNum type="arabicPeriod" startAt="3"/>
            </a:pPr>
            <a:r>
              <a:rPr lang="en-US" altLang="en-US" dirty="0"/>
              <a:t>Which of the following statements regarding intra-abdominal bleeding is FALSE?</a:t>
            </a:r>
          </a:p>
          <a:p>
            <a:pPr marL="1016000" lvl="1" indent="-444500">
              <a:spcBef>
                <a:spcPct val="35000"/>
              </a:spcBef>
              <a:buFontTx/>
              <a:buAutoNum type="alphaUcPeriod"/>
            </a:pPr>
            <a:r>
              <a:rPr lang="en-US" altLang="en-US" dirty="0"/>
              <a:t>Intra-abdominal bleeding often causes abdominal distention.</a:t>
            </a:r>
            <a:br>
              <a:rPr lang="en-US" altLang="en-US" dirty="0"/>
            </a:br>
            <a:r>
              <a:rPr lang="en-US" altLang="en-US" b="1" dirty="0"/>
              <a:t>Rationale: </a:t>
            </a:r>
            <a:r>
              <a:rPr lang="en-US" altLang="en-US" dirty="0">
                <a:solidFill>
                  <a:srgbClr val="F37021"/>
                </a:solidFill>
              </a:rPr>
              <a:t>You may see evidence of abdominal distention.</a:t>
            </a:r>
          </a:p>
          <a:p>
            <a:pPr marL="1016000" lvl="1" indent="-444500">
              <a:spcBef>
                <a:spcPct val="35000"/>
              </a:spcBef>
              <a:buFontTx/>
              <a:buAutoNum type="alphaUcPeriod"/>
            </a:pPr>
            <a:r>
              <a:rPr lang="en-US" altLang="en-US" dirty="0"/>
              <a:t>Intra-abdominal bleeding is common following blunt force trauma.</a:t>
            </a:r>
            <a:br>
              <a:rPr lang="en-US" altLang="en-US" dirty="0"/>
            </a:br>
            <a:r>
              <a:rPr lang="en-US" altLang="en-US" b="1" dirty="0"/>
              <a:t>Rationale: </a:t>
            </a:r>
            <a:r>
              <a:rPr lang="en-US" altLang="en-US" dirty="0">
                <a:solidFill>
                  <a:srgbClr val="F37021"/>
                </a:solidFill>
              </a:rPr>
              <a:t>This is a common condition following blunt trauma. </a:t>
            </a:r>
          </a:p>
          <a:p>
            <a:pPr marL="1016000" lvl="1" indent="-444500">
              <a:spcBef>
                <a:spcPct val="35000"/>
              </a:spcBef>
              <a:buFontTx/>
              <a:buAutoNum type="alphaUcPeriod" startAt="3"/>
            </a:pPr>
            <a:r>
              <a:rPr lang="en-US" altLang="en-US" dirty="0"/>
              <a:t>The absence of pain and tenderness rules out intra-abdominal bleeding.</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startAt="3"/>
            </a:pPr>
            <a:r>
              <a:rPr lang="en-US" altLang="en-US" dirty="0"/>
              <a:t>Bruising may not occur immediately following blunt abdominal trauma.</a:t>
            </a:r>
            <a:br>
              <a:rPr lang="en-US" altLang="en-US" dirty="0"/>
            </a:br>
            <a:r>
              <a:rPr lang="en-US" altLang="en-US" b="1" dirty="0"/>
              <a:t>Rationale: </a:t>
            </a:r>
            <a:r>
              <a:rPr lang="en-US" altLang="en-US" dirty="0">
                <a:solidFill>
                  <a:srgbClr val="F37021"/>
                </a:solidFill>
              </a:rPr>
              <a:t>This may not occur immediately.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1619" name="Rectangle 2"/>
          <p:cNvSpPr>
            <a:spLocks noGrp="1" noChangeArrowheads="1"/>
          </p:cNvSpPr>
          <p:nvPr>
            <p:ph type="title"/>
          </p:nvPr>
        </p:nvSpPr>
        <p:spPr/>
        <p:txBody>
          <a:bodyPr/>
          <a:lstStyle/>
          <a:p>
            <a:pPr>
              <a:lnSpc>
                <a:spcPct val="85000"/>
              </a:lnSpc>
            </a:pPr>
            <a:r>
              <a:rPr lang="en-US" altLang="en-US" dirty="0"/>
              <a:t>Review</a:t>
            </a:r>
          </a:p>
        </p:txBody>
      </p:sp>
      <p:sp>
        <p:nvSpPr>
          <p:cNvPr id="111620" name="Rectangle 3"/>
          <p:cNvSpPr>
            <a:spLocks noGrp="1" noChangeArrowheads="1"/>
          </p:cNvSpPr>
          <p:nvPr>
            <p:ph type="body" idx="1"/>
          </p:nvPr>
        </p:nvSpPr>
        <p:spPr/>
        <p:txBody>
          <a:bodyPr rIns="228600"/>
          <a:lstStyle/>
          <a:p>
            <a:pPr marL="457200" indent="-457200">
              <a:spcBef>
                <a:spcPct val="35000"/>
              </a:spcBef>
              <a:buFontTx/>
              <a:buAutoNum type="arabicPeriod" startAt="4"/>
            </a:pPr>
            <a:r>
              <a:rPr lang="en-US" altLang="en-US" dirty="0"/>
              <a:t>Even when seat belts are worn properly and the airbags deploy, injury may occur to the:</a:t>
            </a:r>
          </a:p>
          <a:p>
            <a:pPr marL="1016000" lvl="1" indent="-444500">
              <a:spcBef>
                <a:spcPct val="35000"/>
              </a:spcBef>
              <a:buFontTx/>
              <a:buAutoNum type="alphaUcPeriod"/>
            </a:pPr>
            <a:r>
              <a:rPr lang="en-US" altLang="en-US" dirty="0"/>
              <a:t>chest. </a:t>
            </a:r>
          </a:p>
          <a:p>
            <a:pPr marL="1016000" lvl="1" indent="-444500">
              <a:spcBef>
                <a:spcPct val="35000"/>
              </a:spcBef>
              <a:buFontTx/>
              <a:buAutoNum type="alphaUcPeriod"/>
            </a:pPr>
            <a:r>
              <a:rPr lang="en-US" altLang="en-US" dirty="0"/>
              <a:t>extremities.</a:t>
            </a:r>
          </a:p>
          <a:p>
            <a:pPr marL="1016000" lvl="1" indent="-444500">
              <a:spcBef>
                <a:spcPct val="35000"/>
              </a:spcBef>
              <a:buFontTx/>
              <a:buAutoNum type="alphaUcPeriod"/>
            </a:pPr>
            <a:r>
              <a:rPr lang="en-US" altLang="en-US" dirty="0"/>
              <a:t>iliac crests. </a:t>
            </a:r>
          </a:p>
          <a:p>
            <a:pPr marL="1016000" lvl="1" indent="-444500">
              <a:spcBef>
                <a:spcPct val="35000"/>
              </a:spcBef>
              <a:buFontTx/>
              <a:buAutoNum type="alphaUcPeriod"/>
            </a:pPr>
            <a:r>
              <a:rPr lang="en-US" altLang="en-US" dirty="0"/>
              <a:t>lower ribcage.</a:t>
            </a:r>
          </a:p>
          <a:p>
            <a:pPr marL="457200" indent="-457200">
              <a:lnSpc>
                <a:spcPct val="90000"/>
              </a:lnSpc>
              <a:buFontTx/>
              <a:buAutoNum type="arabicPeriod" startAt="4"/>
            </a:pPr>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2643" name="Rectangle 2"/>
          <p:cNvSpPr>
            <a:spLocks noGrp="1" noChangeArrowheads="1"/>
          </p:cNvSpPr>
          <p:nvPr>
            <p:ph type="title"/>
          </p:nvPr>
        </p:nvSpPr>
        <p:spPr/>
        <p:txBody>
          <a:bodyPr/>
          <a:lstStyle/>
          <a:p>
            <a:pPr>
              <a:lnSpc>
                <a:spcPct val="85000"/>
              </a:lnSpc>
            </a:pPr>
            <a:r>
              <a:rPr lang="en-US" altLang="en-US" dirty="0"/>
              <a:t>Review</a:t>
            </a:r>
          </a:p>
        </p:txBody>
      </p:sp>
      <p:sp>
        <p:nvSpPr>
          <p:cNvPr id="112644" name="Rectangle 3"/>
          <p:cNvSpPr>
            <a:spLocks noGrp="1" noChangeArrowheads="1"/>
          </p:cNvSpPr>
          <p:nvPr>
            <p:ph type="body" idx="1"/>
          </p:nvPr>
        </p:nvSpPr>
        <p:spPr/>
        <p:txBody>
          <a:bodyPr rIns="228600"/>
          <a:lstStyle/>
          <a:p>
            <a:pPr marL="0" indent="0">
              <a:lnSpc>
                <a:spcPct val="80000"/>
              </a:lnSpc>
              <a:buFontTx/>
              <a:buNone/>
            </a:pPr>
            <a:r>
              <a:rPr lang="en-US" altLang="en-US" b="1" dirty="0"/>
              <a:t>Answer: </a:t>
            </a:r>
            <a:r>
              <a:rPr lang="en-US" altLang="en-US" b="1" dirty="0">
                <a:solidFill>
                  <a:srgbClr val="F37021"/>
                </a:solidFill>
              </a:rPr>
              <a:t>C</a:t>
            </a:r>
          </a:p>
          <a:p>
            <a:pPr marL="0" indent="0">
              <a:spcBef>
                <a:spcPct val="35000"/>
              </a:spcBef>
              <a:buFontTx/>
              <a:buNone/>
            </a:pPr>
            <a:r>
              <a:rPr lang="en-US" altLang="en-US" b="1" dirty="0"/>
              <a:t>Rationale: </a:t>
            </a:r>
            <a:r>
              <a:rPr lang="en-US" altLang="en-US" dirty="0"/>
              <a:t>Seat belts should be positioned over the iliac crests of the pelvis. If they are positioned higher, significant intra-abdominal injury can occur. Even when seat belts are properly positioned and the airbags deploy, injury to the iliac crests may occur as the locking mechanism of the seat belt engages during a motor vehicle crash that involves rapid deceleration.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3667"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113668" name="Rectangle 3"/>
          <p:cNvSpPr>
            <a:spLocks noGrp="1" noChangeArrowheads="1"/>
          </p:cNvSpPr>
          <p:nvPr>
            <p:ph type="body" idx="1"/>
          </p:nvPr>
        </p:nvSpPr>
        <p:spPr/>
        <p:txBody>
          <a:bodyPr rIns="228600"/>
          <a:lstStyle/>
          <a:p>
            <a:pPr marL="457200" indent="-457200">
              <a:spcBef>
                <a:spcPct val="35000"/>
              </a:spcBef>
              <a:buFontTx/>
              <a:buAutoNum type="arabicPeriod" startAt="4"/>
            </a:pPr>
            <a:r>
              <a:rPr lang="en-US" altLang="en-US" dirty="0"/>
              <a:t>Even when seat belts are worn properly and the airbags deploy, injury may occur to the:</a:t>
            </a:r>
          </a:p>
          <a:p>
            <a:pPr marL="1016000" lvl="1" indent="-444500">
              <a:spcBef>
                <a:spcPct val="35000"/>
              </a:spcBef>
              <a:buFontTx/>
              <a:buAutoNum type="alphaUcPeriod"/>
            </a:pPr>
            <a:r>
              <a:rPr lang="en-US" altLang="en-US" dirty="0"/>
              <a:t>chest. </a:t>
            </a:r>
            <a:br>
              <a:rPr lang="en-US" altLang="en-US" dirty="0"/>
            </a:br>
            <a:r>
              <a:rPr lang="en-US" altLang="en-US" b="1" dirty="0"/>
              <a:t>Rationale: </a:t>
            </a:r>
            <a:r>
              <a:rPr lang="en-US" altLang="en-US" dirty="0">
                <a:solidFill>
                  <a:srgbClr val="F37021"/>
                </a:solidFill>
              </a:rPr>
              <a:t>If the seat belts are worn too high, abdominal injuries may occur.</a:t>
            </a:r>
          </a:p>
          <a:p>
            <a:pPr marL="1016000" lvl="1" indent="-444500">
              <a:spcBef>
                <a:spcPct val="35000"/>
              </a:spcBef>
              <a:buFontTx/>
              <a:buAutoNum type="alphaUcPeriod"/>
            </a:pPr>
            <a:r>
              <a:rPr lang="en-US" altLang="en-US" dirty="0"/>
              <a:t>extremities.</a:t>
            </a:r>
            <a:br>
              <a:rPr lang="en-US" altLang="en-US" dirty="0"/>
            </a:br>
            <a:r>
              <a:rPr lang="en-US" altLang="en-US" b="1" dirty="0"/>
              <a:t>Rationale: </a:t>
            </a:r>
            <a:r>
              <a:rPr lang="en-US" altLang="en-US" dirty="0">
                <a:solidFill>
                  <a:srgbClr val="F37021"/>
                </a:solidFill>
              </a:rPr>
              <a:t>The extremities are not likely to be injured if seat belts are worn properly.</a:t>
            </a:r>
          </a:p>
          <a:p>
            <a:pPr marL="1016000" lvl="1" indent="-444500">
              <a:spcBef>
                <a:spcPct val="35000"/>
              </a:spcBef>
              <a:buFontTx/>
              <a:buAutoNum type="alphaUcPeriod" startAt="3"/>
            </a:pPr>
            <a:r>
              <a:rPr lang="en-US" altLang="en-US" dirty="0"/>
              <a:t>iliac crests. </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startAt="3"/>
            </a:pPr>
            <a:r>
              <a:rPr lang="en-US" altLang="en-US" dirty="0"/>
              <a:t>lower ribcage.</a:t>
            </a:r>
            <a:br>
              <a:rPr lang="en-US" altLang="en-US" dirty="0"/>
            </a:br>
            <a:r>
              <a:rPr lang="en-US" altLang="en-US" b="1" dirty="0"/>
              <a:t>Rationale: </a:t>
            </a:r>
            <a:r>
              <a:rPr lang="en-US" altLang="en-US" dirty="0">
                <a:solidFill>
                  <a:srgbClr val="F37021"/>
                </a:solidFill>
              </a:rPr>
              <a:t>If seat belts are worn too high, abdominal injuries may occur.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5715" name="Rectangle 2"/>
          <p:cNvSpPr>
            <a:spLocks noGrp="1" noChangeArrowheads="1"/>
          </p:cNvSpPr>
          <p:nvPr>
            <p:ph type="title"/>
          </p:nvPr>
        </p:nvSpPr>
        <p:spPr/>
        <p:txBody>
          <a:bodyPr/>
          <a:lstStyle/>
          <a:p>
            <a:pPr>
              <a:lnSpc>
                <a:spcPct val="85000"/>
              </a:lnSpc>
            </a:pPr>
            <a:r>
              <a:rPr lang="en-US" altLang="en-US" dirty="0"/>
              <a:t>Review</a:t>
            </a:r>
          </a:p>
        </p:txBody>
      </p:sp>
      <p:sp>
        <p:nvSpPr>
          <p:cNvPr id="115716" name="Rectangle 3"/>
          <p:cNvSpPr>
            <a:spLocks noGrp="1" noChangeArrowheads="1"/>
          </p:cNvSpPr>
          <p:nvPr>
            <p:ph type="body" idx="1"/>
          </p:nvPr>
        </p:nvSpPr>
        <p:spPr/>
        <p:txBody>
          <a:bodyPr rIns="228600"/>
          <a:lstStyle/>
          <a:p>
            <a:pPr marL="457200" indent="-457200">
              <a:spcBef>
                <a:spcPct val="35000"/>
              </a:spcBef>
              <a:buFontTx/>
              <a:buAutoNum type="arabicPeriod" startAt="5"/>
            </a:pPr>
            <a:r>
              <a:rPr lang="en-US" altLang="en-US" dirty="0"/>
              <a:t>While inspecting the interior of a wrecked automobile, you should be MOST suspicious that the driver experienced an abdominal injury if you find:</a:t>
            </a:r>
          </a:p>
          <a:p>
            <a:pPr marL="1016000" lvl="1" indent="-444500">
              <a:spcBef>
                <a:spcPct val="35000"/>
              </a:spcBef>
              <a:buFontTx/>
              <a:buAutoNum type="alphaUcPeriod"/>
            </a:pPr>
            <a:r>
              <a:rPr lang="en-US" altLang="en-US" dirty="0"/>
              <a:t>a deformed steering wheel. </a:t>
            </a:r>
          </a:p>
          <a:p>
            <a:pPr marL="1016000" lvl="1" indent="-444500">
              <a:spcBef>
                <a:spcPct val="35000"/>
              </a:spcBef>
              <a:buFontTx/>
              <a:buAutoNum type="alphaUcPeriod"/>
            </a:pPr>
            <a:r>
              <a:rPr lang="en-US" altLang="en-US" dirty="0"/>
              <a:t>that the airbags deployed. </a:t>
            </a:r>
          </a:p>
          <a:p>
            <a:pPr marL="1016000" lvl="1" indent="-444500">
              <a:spcBef>
                <a:spcPct val="35000"/>
              </a:spcBef>
              <a:buFontTx/>
              <a:buAutoNum type="alphaUcPeriod"/>
            </a:pPr>
            <a:r>
              <a:rPr lang="en-US" altLang="en-US" dirty="0"/>
              <a:t>a crushed instrument panel. </a:t>
            </a:r>
          </a:p>
          <a:p>
            <a:pPr marL="1016000" lvl="1" indent="-444500">
              <a:spcBef>
                <a:spcPct val="35000"/>
              </a:spcBef>
              <a:buFontTx/>
              <a:buAutoNum type="alphaUcPeriod"/>
            </a:pPr>
            <a:r>
              <a:rPr lang="en-US" altLang="en-US" dirty="0"/>
              <a:t>damage to the lower dashboard. </a:t>
            </a:r>
          </a:p>
          <a:p>
            <a:pPr marL="457200" indent="-457200">
              <a:lnSpc>
                <a:spcPct val="90000"/>
              </a:lnSpc>
              <a:buFontTx/>
              <a:buAutoNum type="arabicPeriod" startAt="5"/>
            </a:pPr>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6739" name="Rectangle 2"/>
          <p:cNvSpPr>
            <a:spLocks noGrp="1" noChangeArrowheads="1"/>
          </p:cNvSpPr>
          <p:nvPr>
            <p:ph type="title"/>
          </p:nvPr>
        </p:nvSpPr>
        <p:spPr/>
        <p:txBody>
          <a:bodyPr/>
          <a:lstStyle/>
          <a:p>
            <a:pPr>
              <a:lnSpc>
                <a:spcPct val="85000"/>
              </a:lnSpc>
            </a:pPr>
            <a:r>
              <a:rPr lang="en-US" altLang="en-US" dirty="0"/>
              <a:t>Review</a:t>
            </a:r>
          </a:p>
        </p:txBody>
      </p:sp>
      <p:sp>
        <p:nvSpPr>
          <p:cNvPr id="116740" name="Rectangle 3"/>
          <p:cNvSpPr>
            <a:spLocks noGrp="1" noChangeArrowheads="1"/>
          </p:cNvSpPr>
          <p:nvPr>
            <p:ph type="body" idx="1"/>
          </p:nvPr>
        </p:nvSpPr>
        <p:spPr/>
        <p:txBody>
          <a:bodyPr rIns="228600"/>
          <a:lstStyle/>
          <a:p>
            <a:pPr marL="0" indent="0">
              <a:lnSpc>
                <a:spcPct val="90000"/>
              </a:lnSpc>
              <a:buFontTx/>
              <a:buNone/>
            </a:pPr>
            <a:r>
              <a:rPr lang="en-US" altLang="en-US" b="1" dirty="0"/>
              <a:t>Answer: </a:t>
            </a:r>
            <a:r>
              <a:rPr lang="en-US" altLang="en-US" b="1" dirty="0">
                <a:solidFill>
                  <a:srgbClr val="F37021"/>
                </a:solidFill>
              </a:rPr>
              <a:t>A</a:t>
            </a:r>
          </a:p>
          <a:p>
            <a:pPr marL="0" indent="0">
              <a:spcBef>
                <a:spcPct val="35000"/>
              </a:spcBef>
              <a:buFontTx/>
              <a:buNone/>
            </a:pPr>
            <a:r>
              <a:rPr lang="en-US" altLang="en-US" b="1" dirty="0"/>
              <a:t>Rationale: </a:t>
            </a:r>
            <a:r>
              <a:rPr lang="en-US" altLang="en-US" dirty="0"/>
              <a:t>Airbags save lives when used in conjunction with </a:t>
            </a:r>
            <a:r>
              <a:rPr lang="en-US" altLang="en-US" i="1" dirty="0"/>
              <a:t>properly worn seat belts</a:t>
            </a:r>
            <a:r>
              <a:rPr lang="en-US" altLang="en-US" dirty="0"/>
              <a:t>. Unfortunately, however, not all drivers wear their seat belts. If unrestrained, the driver’s abdomen may strike the steering wheel, resulting in significant trauma. Suspect this if you lift the airbag and note that the lower part of the steering wheel is deformed.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7763"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117764" name="Rectangle 3"/>
          <p:cNvSpPr>
            <a:spLocks noGrp="1" noChangeArrowheads="1"/>
          </p:cNvSpPr>
          <p:nvPr>
            <p:ph type="body" idx="1"/>
          </p:nvPr>
        </p:nvSpPr>
        <p:spPr/>
        <p:txBody>
          <a:bodyPr rIns="228600"/>
          <a:lstStyle/>
          <a:p>
            <a:pPr marL="457200" indent="-457200">
              <a:spcBef>
                <a:spcPct val="35000"/>
              </a:spcBef>
              <a:buFontTx/>
              <a:buAutoNum type="arabicPeriod" startAt="5"/>
            </a:pPr>
            <a:r>
              <a:rPr lang="en-US" altLang="en-US" dirty="0"/>
              <a:t>While inspecting the interior of a wrecked automobile, you should be MOST suspicious that the driver experienced an abdominal injury if you find:</a:t>
            </a:r>
          </a:p>
          <a:p>
            <a:pPr marL="1016000" lvl="1" indent="-444500">
              <a:spcBef>
                <a:spcPct val="35000"/>
              </a:spcBef>
              <a:buFontTx/>
              <a:buAutoNum type="alphaUcPeriod"/>
            </a:pPr>
            <a:r>
              <a:rPr lang="en-US" altLang="en-US" dirty="0"/>
              <a:t>a deformed steering wheel. </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a:pPr>
            <a:r>
              <a:rPr lang="en-US" altLang="en-US" dirty="0"/>
              <a:t>that the airbags deployed. </a:t>
            </a:r>
            <a:br>
              <a:rPr lang="en-US" altLang="en-US" dirty="0"/>
            </a:br>
            <a:r>
              <a:rPr lang="en-US" altLang="en-US" b="1" dirty="0"/>
              <a:t>Rationale: </a:t>
            </a:r>
            <a:r>
              <a:rPr lang="en-US" altLang="en-US" dirty="0">
                <a:solidFill>
                  <a:srgbClr val="F37021"/>
                </a:solidFill>
              </a:rPr>
              <a:t>Typically, the face and chest are impacted by airbags if safety belts are worn properly.</a:t>
            </a:r>
          </a:p>
          <a:p>
            <a:pPr marL="1016000" lvl="1" indent="-444500">
              <a:spcBef>
                <a:spcPct val="35000"/>
              </a:spcBef>
              <a:buFontTx/>
              <a:buAutoNum type="alphaUcPeriod" startAt="3"/>
            </a:pPr>
            <a:r>
              <a:rPr lang="en-US" altLang="en-US" dirty="0"/>
              <a:t>a crushed instrument panel. </a:t>
            </a:r>
            <a:br>
              <a:rPr lang="en-US" altLang="en-US" dirty="0"/>
            </a:br>
            <a:r>
              <a:rPr lang="en-US" altLang="en-US" b="1" dirty="0"/>
              <a:t>Rationale: </a:t>
            </a:r>
            <a:r>
              <a:rPr lang="en-US" altLang="en-US" dirty="0">
                <a:solidFill>
                  <a:srgbClr val="F37021"/>
                </a:solidFill>
              </a:rPr>
              <a:t>This would indicate the possibility of leg and hip injuries.</a:t>
            </a:r>
          </a:p>
          <a:p>
            <a:pPr marL="1016000" lvl="1" indent="-444500">
              <a:spcBef>
                <a:spcPct val="35000"/>
              </a:spcBef>
              <a:buFontTx/>
              <a:buAutoNum type="alphaUcPeriod" startAt="3"/>
            </a:pPr>
            <a:r>
              <a:rPr lang="en-US" altLang="en-US" dirty="0"/>
              <a:t>damage to the lower dashboard. </a:t>
            </a:r>
            <a:br>
              <a:rPr lang="en-US" altLang="en-US" dirty="0"/>
            </a:br>
            <a:r>
              <a:rPr lang="en-US" altLang="en-US" b="1" dirty="0"/>
              <a:t>Rationale: </a:t>
            </a:r>
            <a:r>
              <a:rPr lang="en-US" altLang="en-US" dirty="0">
                <a:solidFill>
                  <a:srgbClr val="F37021"/>
                </a:solidFill>
              </a:rPr>
              <a:t>This would indicate the possibility of leg and hip injuries.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506</TotalTime>
  <Words>10617</Words>
  <Application>Microsoft Macintosh PowerPoint</Application>
  <PresentationFormat>Widescreen</PresentationFormat>
  <Paragraphs>1252</Paragraphs>
  <Slides>114</Slides>
  <Notes>83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114</vt:i4>
      </vt:variant>
    </vt:vector>
  </HeadingPairs>
  <TitlesOfParts>
    <vt:vector size="119" baseType="lpstr">
      <vt:lpstr>Arial</vt:lpstr>
      <vt:lpstr>Calibri</vt:lpstr>
      <vt:lpstr>Times New Roman</vt:lpstr>
      <vt:lpstr>Wingdings</vt:lpstr>
      <vt:lpstr>Educational subjects 16x9</vt:lpstr>
      <vt:lpstr>Abdominal and Genitourinary Injuries</vt:lpstr>
      <vt:lpstr>National EMS Education Standard Competencies (1 of 3)</vt:lpstr>
      <vt:lpstr>National EMS Education Standard Competencies (2 of 3)</vt:lpstr>
      <vt:lpstr>National EMS Education Standard Competencies (3 of 3)</vt:lpstr>
      <vt:lpstr>Introduction (1 of 2)</vt:lpstr>
      <vt:lpstr>Introduction (2 of 2)</vt:lpstr>
      <vt:lpstr>Anatomy and Physiology of the Abdomen (1 of 6)</vt:lpstr>
      <vt:lpstr>Anatomy and Physiology of the Abdomen (2 of 6)</vt:lpstr>
      <vt:lpstr>Anatomy and Physiology of the Abdomen (3 of 6)</vt:lpstr>
      <vt:lpstr>Anatomy and Physiology of the Abdomen (4 of 6)</vt:lpstr>
      <vt:lpstr>Anatomy and Physiology of the Abdomen (5 of 6)</vt:lpstr>
      <vt:lpstr>Anatomy and Physiology of the Abdomen (6 of 6)</vt:lpstr>
      <vt:lpstr>Injuries to the Abdomen</vt:lpstr>
      <vt:lpstr>Closed Abdominal Injuries (1 of 4)</vt:lpstr>
      <vt:lpstr>Closed Abdominal Injuries (2 of 4)</vt:lpstr>
      <vt:lpstr>Closed Abdominal Injuries (3 of 4)</vt:lpstr>
      <vt:lpstr>Closed Abdominal Injuries (4 of 4)</vt:lpstr>
      <vt:lpstr>Open Abdominal Injuries (1 of 5)</vt:lpstr>
      <vt:lpstr>Open Abdominal Injuries (2 of 5)</vt:lpstr>
      <vt:lpstr>Open Abdominal Injuries (3 of 5)</vt:lpstr>
      <vt:lpstr>Open Abdominal Injuries (4 of 5)</vt:lpstr>
      <vt:lpstr>Open Abdominal Injuries (5 of 5)</vt:lpstr>
      <vt:lpstr>Hollow Organ Injuries (1 of 2)</vt:lpstr>
      <vt:lpstr>Hollow Organ Injuries (2 of 2)</vt:lpstr>
      <vt:lpstr>Solid Organ Injuries (1 of 5)</vt:lpstr>
      <vt:lpstr>Solid Organ Injuries (2 of 5)</vt:lpstr>
      <vt:lpstr>Solid Organ Injuries (3 of 5)</vt:lpstr>
      <vt:lpstr>Solid Organ Injuries (4 of 5)</vt:lpstr>
      <vt:lpstr>Solid Organ Injuries (5 of 5)</vt:lpstr>
      <vt:lpstr>Patient Assessment of Abdominal Injuries</vt:lpstr>
      <vt:lpstr>Scene Size-up (1 of 2)</vt:lpstr>
      <vt:lpstr>Scene Size-up (2 of 2)</vt:lpstr>
      <vt:lpstr>Primary Assessment (1 of 2)</vt:lpstr>
      <vt:lpstr>Primary Assessment (2 of 2)</vt:lpstr>
      <vt:lpstr>History Taking (1 of 2)</vt:lpstr>
      <vt:lpstr>History Taking (2 of 2)</vt:lpstr>
      <vt:lpstr>Secondary Assessment (1 of 5)</vt:lpstr>
      <vt:lpstr>Secondary Assessment (2 of 5)</vt:lpstr>
      <vt:lpstr>Secondary Assessment (3 of 5)</vt:lpstr>
      <vt:lpstr>Secondary Assessment (4 of 5)</vt:lpstr>
      <vt:lpstr>Secondary Assessment (5 of 5)</vt:lpstr>
      <vt:lpstr>Assessment of an Isolated Abdominal Injury</vt:lpstr>
      <vt:lpstr>Reassessment </vt:lpstr>
      <vt:lpstr>Emergency Medical Care of Abdominal Injuries (1 of 6)</vt:lpstr>
      <vt:lpstr>Emergency Medical Care of Abdominal Injuries (2 of 6)</vt:lpstr>
      <vt:lpstr>Emergency Medical Care of Abdominal Injuries (3 of 6)</vt:lpstr>
      <vt:lpstr>Emergency Medical Care of Abdominal Injuries (4 of 6)</vt:lpstr>
      <vt:lpstr>Emergency Medical Care of Abdominal Injuries (5 of 6)</vt:lpstr>
      <vt:lpstr>Emergency Medical Care of Abdominal Injuries (6 of 6)</vt:lpstr>
      <vt:lpstr>Anatomy of the Genitourinary System (1 of 3)</vt:lpstr>
      <vt:lpstr>Anatomy of the Genitourinary System (2 of 3)</vt:lpstr>
      <vt:lpstr>Anatomy of the Genitourinary System (3 of 3)</vt:lpstr>
      <vt:lpstr>Injuries of the Genitourinary System (1 of 7)</vt:lpstr>
      <vt:lpstr>Injuries of the Genitourinary System (2 of 7)</vt:lpstr>
      <vt:lpstr>Injuries of the Genitourinary System (3 of 7)</vt:lpstr>
      <vt:lpstr>Injuries of the Genitourinary System (4 of 7)</vt:lpstr>
      <vt:lpstr>Injuries of the Genitourinary System (5 of 7)</vt:lpstr>
      <vt:lpstr>Injuries of the Genitourinary System (6 of 7)</vt:lpstr>
      <vt:lpstr>Injuries of the Genitourinary System (7 of 7)</vt:lpstr>
      <vt:lpstr>Patient Assessment of the Genitourinary System</vt:lpstr>
      <vt:lpstr>Scene Size-up</vt:lpstr>
      <vt:lpstr>Primary Assessment (1 of 4)</vt:lpstr>
      <vt:lpstr>Primary Assessment (2 of 4)</vt:lpstr>
      <vt:lpstr>Primary Assessment (3 of 4)</vt:lpstr>
      <vt:lpstr>Primary Assessment (4 of 4)</vt:lpstr>
      <vt:lpstr>History Taking (1 of 2)</vt:lpstr>
      <vt:lpstr>History Taking (2 of 2)</vt:lpstr>
      <vt:lpstr>Secondary Assessment </vt:lpstr>
      <vt:lpstr>Reassessment</vt:lpstr>
      <vt:lpstr>Emergency Medical Care of Genitourinary Injuries (1 of 11)</vt:lpstr>
      <vt:lpstr>Emergency Medical Care of Genitourinary Injuries (2 of 11)</vt:lpstr>
      <vt:lpstr>Emergency Medical Care of Genitourinary Injuries (3 of 11)</vt:lpstr>
      <vt:lpstr>Emergency Medical Care of Genitourinary Injuries (4 of 11)</vt:lpstr>
      <vt:lpstr>Emergency Medical Care of Genitourinary Injuries (5 of 11)</vt:lpstr>
      <vt:lpstr>Emergency Medical Care of Genitourinary Injuries (6 of 11)</vt:lpstr>
      <vt:lpstr>Emergency Medical Care of Genitourinary Injuries (7 of 11)</vt:lpstr>
      <vt:lpstr>Emergency Medical Care of Genitourinary Injuries (8 of 11)</vt:lpstr>
      <vt:lpstr>Emergency Medical Care of Genitourinary Injuries (9 of 11)</vt:lpstr>
      <vt:lpstr>Emergency Medical Care of Genitourinary Injuries (10 of 11)</vt:lpstr>
      <vt:lpstr>Emergency Medical Care of Genitourinary Injuries (11 of 11)</vt:lpstr>
      <vt:lpstr>Sexual Assault (1 of 4)</vt:lpstr>
      <vt:lpstr>Sexual Assault (2 of 4)</vt:lpstr>
      <vt:lpstr>Sexual Assault (3 of 4)</vt:lpstr>
      <vt:lpstr>Sexual Assault (4 of 4)</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Kristin Parker</dc:creator>
  <cp:lastModifiedBy>Kathryn Leeber</cp:lastModifiedBy>
  <cp:revision>55</cp:revision>
  <dcterms:created xsi:type="dcterms:W3CDTF">2019-03-08T18:11:57Z</dcterms:created>
  <dcterms:modified xsi:type="dcterms:W3CDTF">2020-12-18T18:17:50Z</dcterms:modified>
</cp:coreProperties>
</file>